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6" r:id="rId20"/>
    <p:sldId id="280" r:id="rId21"/>
    <p:sldId id="281" r:id="rId22"/>
    <p:sldId id="275" r:id="rId23"/>
    <p:sldId id="274" r:id="rId24"/>
    <p:sldId id="277" r:id="rId25"/>
    <p:sldId id="278" r:id="rId26"/>
    <p:sldId id="279" r:id="rId27"/>
    <p:sldId id="282" r:id="rId28"/>
    <p:sldId id="285" r:id="rId29"/>
    <p:sldId id="283" r:id="rId30"/>
    <p:sldId id="284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3AFE0-E7B4-4681-A1A3-E15573EAEF6E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5FEC0-55E4-467A-8B31-8145528CC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ÚNIKOVÉ CESTY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628800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K zabránění ztrát na životech a zdraví osob, popř. zvířat a ztrát na majetku musí stavební objekty mimo jiné umožnit bezpečnou evakuaci osob, zvířat a věcí z hořícího nebo požárem ohroženého objektu na volné prostranství nebo do jiných požárem neohrožených prostorů. Splnění výše uvedených požadavků se prokazuje projektovým řešením zahrnujícím mimo jiné stanovení počtu evakuovaných osob a jim odpovídající kapacity a vybavení únikových cest.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2413338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/>
              <a:t>Projekční zásady požární bezpečnosti staveb jsou stanoveny zejména tzv. kmenovými normami požární bezpečnosti staveb:</a:t>
            </a:r>
          </a:p>
          <a:p>
            <a:pPr lvl="0"/>
            <a:endParaRPr lang="cs-CZ" sz="2400" dirty="0" smtClean="0"/>
          </a:p>
          <a:p>
            <a:pPr lvl="0"/>
            <a:r>
              <a:rPr lang="cs-CZ" sz="2400" dirty="0" smtClean="0"/>
              <a:t>ČSN </a:t>
            </a:r>
            <a:r>
              <a:rPr lang="cs-CZ" sz="2400" dirty="0"/>
              <a:t>73 0802 Požární bezpečnost staveb – Nevýrobní objekty</a:t>
            </a:r>
          </a:p>
          <a:p>
            <a:pPr lvl="0"/>
            <a:r>
              <a:rPr lang="cs-CZ" sz="2400" dirty="0"/>
              <a:t>ČSN 73 0804 Požární bezpečnost staveb – Výrobní objekty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836712"/>
            <a:ext cx="7992888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/>
              <a:t>Únikovou cestou se rozumí komunikace v objektu nebo na objektu umožňující bezpečnou evakuaci osob z objektu ohroženého požárem nebo z jeho části na volné prostranství, popř. přístup požárních jednotek do prostorů napadených požárem</a:t>
            </a:r>
            <a:r>
              <a:rPr lang="cs-CZ" sz="2400" dirty="0" smtClean="0"/>
              <a:t>.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dirty="0"/>
              <a:t>Za volné prostranství se považuje prostranství mimo požárem napadený objekt, umožňující volný a bezpečný pohyb osob ve směru od objektu. Za volné prostranství se považují také jiné, požárem neohrožené prostory, ze kterých je možný volný a bezpečný pohyb osob ve směru od požárem napadeného objektu.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404664"/>
            <a:ext cx="8352928" cy="10156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Druhy únikových cest </a:t>
            </a:r>
          </a:p>
          <a:p>
            <a:r>
              <a:rPr lang="cs-CZ" sz="2400" dirty="0"/>
              <a:t>Druhy únikových cest, zásady jejich dimenzování a vybavení jsou v uvedeny </a:t>
            </a:r>
            <a:r>
              <a:rPr lang="cs-CZ" sz="2400" dirty="0" smtClean="0"/>
              <a:t>v kmenových normách ČSN 73 0802 a ČSN 73 0804. </a:t>
            </a:r>
          </a:p>
          <a:p>
            <a:pPr algn="just"/>
            <a:endParaRPr lang="cs-CZ" sz="2400" dirty="0"/>
          </a:p>
          <a:p>
            <a:r>
              <a:rPr lang="cs-CZ" sz="2400" dirty="0"/>
              <a:t>Podle stupně ochrany, kterou únikové cesty poskytují unikajícím osobám, se rozlišují únikové cesty na: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a) nechráněné</a:t>
            </a:r>
            <a:r>
              <a:rPr lang="cs-CZ" sz="2400" b="1" dirty="0"/>
              <a:t>, </a:t>
            </a:r>
            <a:endParaRPr lang="cs-CZ" sz="2400" dirty="0"/>
          </a:p>
          <a:p>
            <a:r>
              <a:rPr lang="cs-CZ" sz="2400" b="1" dirty="0" smtClean="0"/>
              <a:t>b</a:t>
            </a:r>
            <a:r>
              <a:rPr lang="cs-CZ" sz="2400" b="1" dirty="0"/>
              <a:t>) částečně chráněné, </a:t>
            </a:r>
            <a:endParaRPr lang="cs-CZ" sz="2400" dirty="0"/>
          </a:p>
          <a:p>
            <a:r>
              <a:rPr lang="cs-CZ" sz="2400" b="1" dirty="0" smtClean="0"/>
              <a:t>c</a:t>
            </a:r>
            <a:r>
              <a:rPr lang="cs-CZ" sz="2400" b="1" dirty="0"/>
              <a:t>) chráněné</a:t>
            </a:r>
            <a:r>
              <a:rPr lang="cs-CZ" sz="2400" b="1" dirty="0" smtClean="0"/>
              <a:t>.</a:t>
            </a:r>
          </a:p>
          <a:p>
            <a:endParaRPr lang="cs-CZ" sz="2400" dirty="0"/>
          </a:p>
          <a:p>
            <a:r>
              <a:rPr lang="cs-CZ" sz="2400" dirty="0" smtClean="0"/>
              <a:t>V</a:t>
            </a:r>
            <a:r>
              <a:rPr lang="cs-CZ" sz="2400" dirty="0"/>
              <a:t> určitých případech lze za únikovou cestu považovat rovněž evakuační výtahy. 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2564904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Nechráněnou únikovou cestou</a:t>
            </a:r>
            <a:r>
              <a:rPr lang="cs-CZ" sz="2400" dirty="0"/>
              <a:t> je trvale volný komunikační prostor směřující z posuzovaného požárního úseku k východu na volné prostranství nebo do chráněné únikové cesty.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700808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Částečně chráněná úniková cesta</a:t>
            </a:r>
            <a:r>
              <a:rPr lang="cs-CZ" sz="2400" dirty="0"/>
              <a:t> je trvale volná komunikace nebo komunikační prostor, kde se lze bez překážek pohybovat směrem k východu na volné prostranství nebo do chráněné únikové cesty, která</a:t>
            </a:r>
          </a:p>
          <a:p>
            <a:r>
              <a:rPr lang="cs-CZ" sz="2400" dirty="0"/>
              <a:t>a) je v požárním úseku bez požárního rizika, nebo</a:t>
            </a:r>
          </a:p>
          <a:p>
            <a:r>
              <a:rPr lang="cs-CZ" sz="2400" dirty="0"/>
              <a:t>b) prochází sousedním požárním úsekem, ve kterém však nejsou provozy skupin 6 nebo 7, nebo</a:t>
            </a:r>
          </a:p>
          <a:p>
            <a:r>
              <a:rPr lang="cs-CZ" sz="2400" dirty="0"/>
              <a:t>c) prochází částí posuzovaného požárního úseku, která je prostorem bez požárního rizika.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476672"/>
            <a:ext cx="7992888" cy="8586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b="1" dirty="0"/>
              <a:t>Za chráněnou únikovou cestu</a:t>
            </a:r>
            <a:r>
              <a:rPr lang="cs-CZ" sz="2400" dirty="0"/>
              <a:t> se považuje trvale volný komunikační prostor, vedoucí k východu na volné prostranství, chráněný proti účinkům požáru (zplodinám hoření, teplotám apod.). </a:t>
            </a:r>
            <a:endParaRPr lang="cs-CZ" sz="2400" dirty="0" smtClean="0"/>
          </a:p>
          <a:p>
            <a:pPr algn="just"/>
            <a:endParaRPr lang="cs-CZ" sz="2400" dirty="0"/>
          </a:p>
          <a:p>
            <a:r>
              <a:rPr lang="cs-CZ" sz="2400" b="1" dirty="0"/>
              <a:t>Stavební provedení chráněných únikových cest </a:t>
            </a:r>
            <a:endParaRPr lang="cs-CZ" sz="2400" b="1" i="1" dirty="0"/>
          </a:p>
          <a:p>
            <a:pPr algn="just"/>
            <a:r>
              <a:rPr lang="cs-CZ" sz="2400" dirty="0" smtClean="0"/>
              <a:t>Požárně </a:t>
            </a:r>
            <a:r>
              <a:rPr lang="cs-CZ" sz="2400" dirty="0"/>
              <a:t>dělicí konstrukce (požární stěny, požární stropy a obvodové stěny) chráněných únikových cest musí být provedeny z konstrukcí druhu </a:t>
            </a:r>
            <a:r>
              <a:rPr lang="cs-CZ" sz="2400" dirty="0" smtClean="0"/>
              <a:t>DP1 (nehořlavé). </a:t>
            </a:r>
            <a:r>
              <a:rPr lang="cs-CZ" sz="2400" dirty="0"/>
              <a:t>Požární uzávěry otvorů v požárně dělicích konstrukcích chráněných únikových cest musí, až na specifické případy, bránit šíření požáru (uzávěry typu EI) a musí být vybaveny </a:t>
            </a:r>
            <a:r>
              <a:rPr lang="cs-CZ" sz="2400" dirty="0" err="1"/>
              <a:t>samozavíracím</a:t>
            </a:r>
            <a:r>
              <a:rPr lang="cs-CZ" sz="2400" dirty="0"/>
              <a:t> zařízením.</a:t>
            </a:r>
          </a:p>
          <a:p>
            <a:pPr algn="just"/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endParaRPr lang="cs-CZ" sz="2400" dirty="0" smtClean="0"/>
          </a:p>
          <a:p>
            <a:pPr algn="just"/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539552" y="631583"/>
            <a:ext cx="784887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V chráněných únikových cestách nesmí být umístěno žádné požární zatížení kromě hořlavých hmot v konstrukcích oken, dveří, podlah (v určitém rozsahu) a kromě požárního zatížení v prostorech, sloužících dozoru nad provozem v objektu (vrátnice, recepce, požární dozor, sociální zařízení, informační služba apod.).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V chráněných únikových cestách nesmí být umístěny také další hořlavé materiály a rozvody technických zařízení (např. volně vedené kouřovody, volně vedené rozvody hořlavých látek). Uvedené materiály a zařízení lze v určitých případech umístit v chráněných únikových cestách pouze při splnění stanovených podmínek. 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67544" y="759597"/>
            <a:ext cx="8136904" cy="4929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  <a:tab pos="4410075" algn="r"/>
              </a:tabLst>
            </a:pPr>
            <a:r>
              <a:rPr kumimoji="0" lang="cs-CZ" sz="2400" b="1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Větrání chráněných únikových cest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  <a:tab pos="4410075" algn="r"/>
              </a:tabLs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rgbClr val="243F60"/>
              </a:solidFill>
              <a:effectLst/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  <a:tab pos="4410075" algn="r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Přirozené větrání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  <a:tab pos="4410075" algn="r"/>
              </a:tabLs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Přirozené větrání je zajišťováno otevíratelnými otvory umístěnými v každém podlaží chráněné únikové cesty nebo větracím otvorem umístěným v nejvyšším místě chráněné únikové cesty a otvorem pro přívod vzduchu nebo větracími průduchy, případně jejich kombinací.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rgbClr val="243F60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  <a:tab pos="4410075" algn="r"/>
              </a:tabLs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rgbClr val="243F60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  <a:tab pos="4410075" algn="r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Umělé větrání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70325" algn="l"/>
                <a:tab pos="4410075" algn="r"/>
              </a:tabLs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Umělé větrání je navrhováno tak, aby zajišťovalo stanovenou výměnu vzduchu za hodinu v prostorách chráněné únikové cesty, případně aby byl dodržen určitý přetlak.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720840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Kromě únikových cest, jejichž kapacita musí být postačující pro evakuaci všech osob z požárem ohroženého objektu nebo jeho části, mají nebo musí být v některých případech  zajištěny náhradní únikové možnosti. </a:t>
            </a:r>
            <a:r>
              <a:rPr lang="cs-CZ" sz="2400" b="1" dirty="0" smtClean="0"/>
              <a:t>Náhradní únikovou možností</a:t>
            </a:r>
            <a:r>
              <a:rPr lang="cs-CZ" sz="2400" dirty="0" smtClean="0"/>
              <a:t> je možnost úniku osob mimořádným způsobem (tj. namáhavěji než chůzí) nebo použitím pomocných prostředků (např. použitím únikových a požárních žebříků, skluzných tyčí, oken). Náhradní úniková možnost se zpravidla nepovažuje za únikovou cestu.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196752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/>
              <a:t>Specifické normy požární bezpečnosti staveb </a:t>
            </a:r>
          </a:p>
          <a:p>
            <a:pPr algn="just"/>
            <a:endParaRPr lang="cs-CZ" sz="2400" dirty="0" smtClean="0"/>
          </a:p>
          <a:p>
            <a:pPr algn="just"/>
            <a:r>
              <a:rPr lang="cs-CZ" sz="2400" dirty="0" smtClean="0"/>
              <a:t>Některé </a:t>
            </a:r>
            <a:r>
              <a:rPr lang="cs-CZ" sz="2400" dirty="0"/>
              <a:t>specifické normy požární bezpečnosti stavby </a:t>
            </a:r>
            <a:r>
              <a:rPr lang="cs-CZ" sz="2400" dirty="0" smtClean="0"/>
              <a:t>stanoví </a:t>
            </a:r>
            <a:r>
              <a:rPr lang="cs-CZ" sz="2400" dirty="0"/>
              <a:t>v určitých případech odchylné požadavky na řešení únikových cest. Typickými příklady jsou budovy pro bydlení a ubytování, objekty zdravotnických zařízení a shromažďovací prostory. Pro uvedené objekty jsou z důvodu jejich charakteristické nebezpečnosti z hlediska evakuace osob stanoveny přísnější požadavky na řešení únikových cest. </a:t>
            </a:r>
          </a:p>
          <a:p>
            <a:pPr algn="just"/>
            <a:r>
              <a:rPr lang="cs-CZ" sz="2400" dirty="0"/>
              <a:t>Opačným případem jsou změny staveb stávajících stavebních objektů, kde se připouští určité odchylky, které zmírňují požadavky kmenových norem požární </a:t>
            </a:r>
            <a:r>
              <a:rPr lang="cs-CZ" sz="2400" dirty="0" smtClean="0"/>
              <a:t>bezpečnosti.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836712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Dveře na únikových cestách</a:t>
            </a:r>
          </a:p>
          <a:p>
            <a:endParaRPr lang="cs-CZ" sz="2400" dirty="0" smtClean="0"/>
          </a:p>
          <a:p>
            <a:r>
              <a:rPr lang="cs-CZ" sz="2400" dirty="0" smtClean="0"/>
              <a:t>Dveře </a:t>
            </a:r>
            <a:r>
              <a:rPr lang="cs-CZ" sz="2400" dirty="0" smtClean="0"/>
              <a:t>pro evakuaci osob únikovou cestou musí umožňovat snadný a rychlý průchod (zabraňovat zachycení oděvu apod.) a svým zajištěním nesmí bránit evakuaci osob ani zásahu jednotek požární ochrany.</a:t>
            </a:r>
          </a:p>
          <a:p>
            <a:endParaRPr lang="cs-CZ" sz="2400" dirty="0" smtClean="0"/>
          </a:p>
          <a:p>
            <a:r>
              <a:rPr lang="cs-CZ" sz="2400" dirty="0" smtClean="0"/>
              <a:t>Umístění </a:t>
            </a:r>
            <a:r>
              <a:rPr lang="cs-CZ" sz="2400" dirty="0" smtClean="0"/>
              <a:t>dveří, jejich konstrukce, způsob otevírání, kování atd. musí být zvoleny s ohledem na charakter provozu objektu i fyzickou a mentální schopnost evakuovaných osob tak, aby byla zajištěna plynulá evakuace, provozuschopnost i nezbytná bezpečnost.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1298955"/>
            <a:ext cx="8424936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Dveře, jimiž prochází úniková cesta, musejí být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otevíravé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 ve směru úniku otáčením křídel</a:t>
            </a:r>
            <a:endParaRPr kumimoji="0" lang="cs-CZ" sz="2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v postranních závěsech nebo čepech. Je-li k dispozici více únikových cest, mohou být dveře, jimiž procházejí tyto cesty, i kývavé nebo vodorovně posuvné.</a:t>
            </a:r>
            <a:endParaRPr kumimoji="0" lang="cs-CZ" sz="2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Pokud se dveří používá pro únik v obou směrech, doporučuje se, aby směr otevírání byl souhlasný se</a:t>
            </a:r>
            <a:endParaRPr kumimoji="0" lang="cs-CZ" sz="2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směrem úniku většího počtu unikajících osob.</a:t>
            </a:r>
            <a:endParaRPr kumimoji="0" lang="cs-CZ" sz="2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2276872"/>
            <a:ext cx="88569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/>
              <a:t>Dveře na volné prostranství musí být </a:t>
            </a:r>
            <a:r>
              <a:rPr lang="cs-CZ" sz="2400" dirty="0" err="1" smtClean="0"/>
              <a:t>otevíravé</a:t>
            </a:r>
            <a:r>
              <a:rPr lang="cs-CZ" sz="2400" dirty="0" smtClean="0"/>
              <a:t> ve směru úniku otáčením křídel v postranních</a:t>
            </a:r>
          </a:p>
          <a:p>
            <a:pPr algn="just"/>
            <a:r>
              <a:rPr lang="cs-CZ" sz="2400" dirty="0" smtClean="0"/>
              <a:t>závěsech nebo čepech; pokud jimi neprochází více než </a:t>
            </a:r>
            <a:r>
              <a:rPr lang="cs-CZ" sz="2400" dirty="0" smtClean="0"/>
              <a:t>200 evakuovaných </a:t>
            </a:r>
            <a:r>
              <a:rPr lang="cs-CZ" sz="2400" dirty="0" smtClean="0"/>
              <a:t>osob, mohou mít směr</a:t>
            </a:r>
          </a:p>
          <a:p>
            <a:pPr algn="just"/>
            <a:r>
              <a:rPr lang="cs-CZ" sz="2400" dirty="0" smtClean="0"/>
              <a:t>otáčení křídel i opačný (např. bytový dům).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136339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/>
              <a:t>Dveřní křídla, která jsou během provozu zajištěna a která jsou započítána do šířky únikové cesty, musí mít na straně ve směru úniku </a:t>
            </a:r>
            <a:r>
              <a:rPr lang="cs-CZ" sz="2400" dirty="0" err="1" smtClean="0"/>
              <a:t>panikové</a:t>
            </a:r>
            <a:r>
              <a:rPr lang="cs-CZ" sz="2400" dirty="0" smtClean="0"/>
              <a:t> kování (např. pákový uzávěr s rukojetí ve výši  900 mm až 1 200 mm nad podlahou otevíraný pohybem shora dolů nebo vodorovně ve směru úniku či jiný uzavírací mechanismus umožňující snadné a rychlé otevření křídla).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ČSN EN 1125 </a:t>
            </a:r>
            <a:r>
              <a:rPr lang="cs-CZ" dirty="0" err="1" smtClean="0"/>
              <a:t>Panikové</a:t>
            </a:r>
            <a:r>
              <a:rPr lang="cs-CZ" dirty="0" smtClean="0"/>
              <a:t> dveřní uzávěry </a:t>
            </a:r>
            <a:endParaRPr lang="cs-CZ" dirty="0"/>
          </a:p>
        </p:txBody>
      </p:sp>
      <p:pic>
        <p:nvPicPr>
          <p:cNvPr id="4" name="Picture 5" descr="C:\Documents and Settings\Hanka\Dokumenty\Ostrava práce\IMZ prevence11.2004\sejmout00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7570" y="1600200"/>
            <a:ext cx="5628860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67544" y="980728"/>
            <a:ext cx="4164012" cy="3960688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pic>
        <p:nvPicPr>
          <p:cNvPr id="4" name="Picture 6" descr="C:\Documents and Settings\Hanka\Dokumenty\Ostrava práce\IMZ prevence11.2004\sejmout0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908720"/>
            <a:ext cx="3308350" cy="4411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00063" y="714375"/>
            <a:ext cx="3817937" cy="5500688"/>
          </a:xfrm>
          <a:prstGeom prst="rect">
            <a:avLst/>
          </a:prstGeom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714375"/>
            <a:ext cx="3786187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Závady na dveřích s </a:t>
            </a:r>
            <a:r>
              <a:rPr lang="cs-CZ" dirty="0" err="1" smtClean="0"/>
              <a:t>panikovou</a:t>
            </a:r>
            <a:r>
              <a:rPr lang="cs-CZ" dirty="0" smtClean="0"/>
              <a:t> funkcí</a:t>
            </a:r>
            <a:endParaRPr lang="cs-CZ" dirty="0"/>
          </a:p>
        </p:txBody>
      </p:sp>
      <p:pic>
        <p:nvPicPr>
          <p:cNvPr id="4" name="Picture 2" descr="D:\prezentace\fotky hasil dveře\IMG_63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79429" y="1600200"/>
            <a:ext cx="6785141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prezentace\fotky hasil dveře\IMG_63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5" y="571500"/>
            <a:ext cx="4297363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prezentace\fotky hasil dveře\IMG_00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71500" y="571500"/>
            <a:ext cx="4000500" cy="6000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ČSN EN </a:t>
            </a:r>
            <a:r>
              <a:rPr lang="cs-CZ" dirty="0" smtClean="0"/>
              <a:t>179 Nouzové dveřní </a:t>
            </a:r>
            <a:r>
              <a:rPr lang="cs-CZ" dirty="0" smtClean="0"/>
              <a:t>uzávěry</a:t>
            </a:r>
            <a:endParaRPr lang="cs-CZ" dirty="0"/>
          </a:p>
        </p:txBody>
      </p:sp>
      <p:pic>
        <p:nvPicPr>
          <p:cNvPr id="4" name="Picture 5" descr="C:\Documents and Settings\Hanka\Dokumenty\Ostrava práce\IMZ prevence11.2004\sejmout00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72816"/>
            <a:ext cx="6624736" cy="3877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Documents and Settings\Hanka\Dokumenty\Ostrava práce\IMZ prevence11.2004\sejmout0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20688"/>
            <a:ext cx="7416824" cy="5544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Hanka\Dokumenty\Ostrava práce\IMZ prevence11.2004\Paniky - TESCO\PA010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90872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Hanka\Dokumenty\Ostrava práce\IMZ prevence11.2004\Paniky - TESCO\PA01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052736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Hanka\Dokumenty\Ostrava práce\IMZ prevence11.2004\Nový obráz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04664"/>
            <a:ext cx="4954116" cy="594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556792"/>
            <a:ext cx="84249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Elektricky nebo motoricky (dálkově nebo lokálně) ovládané uzavírací mechanismy dveří nebo vrat, jimiž začíná nebo prochází úniková cesta, musí</a:t>
            </a:r>
            <a:r>
              <a:rPr lang="cs-CZ" sz="2400" dirty="0" smtClean="0"/>
              <a:t>:</a:t>
            </a:r>
          </a:p>
          <a:p>
            <a:endParaRPr lang="cs-CZ" sz="2400" dirty="0" smtClean="0"/>
          </a:p>
          <a:p>
            <a:r>
              <a:rPr lang="cs-CZ" sz="2400" dirty="0" smtClean="0"/>
              <a:t>a) umožňovat také ruční otevření dveří v době evakuace, a to ze strany ve směru úniku;</a:t>
            </a:r>
          </a:p>
          <a:p>
            <a:endParaRPr lang="cs-CZ" sz="2400" dirty="0" smtClean="0"/>
          </a:p>
          <a:p>
            <a:r>
              <a:rPr lang="cs-CZ" sz="2400" dirty="0" smtClean="0"/>
              <a:t>b</a:t>
            </a:r>
            <a:r>
              <a:rPr lang="cs-CZ" sz="2400" dirty="0" smtClean="0"/>
              <a:t>) mít zajištěnou dodávku elektrické </a:t>
            </a:r>
            <a:r>
              <a:rPr lang="cs-CZ" sz="2400" dirty="0" smtClean="0"/>
              <a:t>energie, </a:t>
            </a:r>
            <a:r>
              <a:rPr lang="cs-CZ" sz="2400" dirty="0" smtClean="0"/>
              <a:t>a to tak, aby nebylo narušeno ovládání dveří alespoň po předpokládanou dobu evakuace.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Možné varianty uzamykatelných systémů na vnitřních zásahových cestách</a:t>
            </a:r>
            <a:endParaRPr lang="cs-CZ" sz="3600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cs-CZ" sz="2800" dirty="0" smtClean="0">
              <a:latin typeface="+mj-lt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cs-CZ" sz="2800" dirty="0" smtClean="0">
              <a:latin typeface="+mj-lt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r>
              <a:rPr lang="cs-CZ" sz="2800" dirty="0" smtClean="0">
                <a:latin typeface="+mj-lt"/>
              </a:rPr>
              <a:t>Dveře </a:t>
            </a:r>
            <a:r>
              <a:rPr lang="cs-CZ" sz="2800" dirty="0" smtClean="0">
                <a:latin typeface="+mj-lt"/>
              </a:rPr>
              <a:t>s reverzním elektromotorickým nebo elektromechanickým zámkem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cs-CZ" sz="2800" dirty="0" smtClean="0">
              <a:latin typeface="+mj-lt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r>
              <a:rPr lang="cs-CZ" sz="2800" dirty="0" smtClean="0">
                <a:latin typeface="+mj-lt"/>
              </a:rPr>
              <a:t>Dveře s reverzním elektrickým otvíračem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cs-CZ" dirty="0" smtClean="0"/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cs-CZ" dirty="0" smtClean="0"/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Dveře s reverzním elektromotorickým nebo elektromechanickým zámkem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52512" y="1648619"/>
            <a:ext cx="7038975" cy="44291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Dveře s reverzním elektrickým otvíračem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5616" y="1628800"/>
            <a:ext cx="5591175" cy="4524375"/>
          </a:xfr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1989138"/>
            <a:ext cx="164782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788</Words>
  <Application>Microsoft Office PowerPoint</Application>
  <PresentationFormat>Předvádění na obrazovce (4:3)</PresentationFormat>
  <Paragraphs>104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Motiv sady Office</vt:lpstr>
      <vt:lpstr>ÚNIKOVÉ CESTY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ČSN EN 1125 Panikové dveřní uzávěry </vt:lpstr>
      <vt:lpstr>Snímek 18</vt:lpstr>
      <vt:lpstr>Snímek 19</vt:lpstr>
      <vt:lpstr>Závady na dveřích s panikovou funkcí</vt:lpstr>
      <vt:lpstr>Snímek 21</vt:lpstr>
      <vt:lpstr>ČSN EN 179 Nouzové dveřní uzávěry</vt:lpstr>
      <vt:lpstr>Snímek 23</vt:lpstr>
      <vt:lpstr>Snímek 24</vt:lpstr>
      <vt:lpstr>Snímek 25</vt:lpstr>
      <vt:lpstr>Snímek 26</vt:lpstr>
      <vt:lpstr>Snímek 27</vt:lpstr>
      <vt:lpstr>Možné varianty uzamykatelných systémů na vnitřních zásahových cestách</vt:lpstr>
      <vt:lpstr>Dveře s reverzním elektromotorickým nebo elektromechanickým zámkem</vt:lpstr>
      <vt:lpstr>Dveře s reverzním elektrickým otvíračem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ÚNIKOVÉ CESTY</dc:title>
  <dc:creator>Marek Pohorelli</dc:creator>
  <cp:lastModifiedBy>Marek Pohorelli</cp:lastModifiedBy>
  <cp:revision>14</cp:revision>
  <dcterms:created xsi:type="dcterms:W3CDTF">2013-01-09T10:13:40Z</dcterms:created>
  <dcterms:modified xsi:type="dcterms:W3CDTF">2013-01-10T08:27:29Z</dcterms:modified>
</cp:coreProperties>
</file>