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256" r:id="rId2"/>
    <p:sldId id="288" r:id="rId3"/>
    <p:sldId id="257" r:id="rId4"/>
    <p:sldId id="258" r:id="rId5"/>
    <p:sldId id="28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9" r:id="rId24"/>
    <p:sldId id="333" r:id="rId25"/>
    <p:sldId id="283" r:id="rId26"/>
    <p:sldId id="284" r:id="rId27"/>
    <p:sldId id="285" r:id="rId28"/>
    <p:sldId id="334" r:id="rId29"/>
    <p:sldId id="290" r:id="rId30"/>
    <p:sldId id="327" r:id="rId31"/>
    <p:sldId id="328" r:id="rId32"/>
    <p:sldId id="318" r:id="rId33"/>
    <p:sldId id="292" r:id="rId34"/>
    <p:sldId id="329" r:id="rId35"/>
    <p:sldId id="325" r:id="rId36"/>
    <p:sldId id="335" r:id="rId37"/>
    <p:sldId id="330" r:id="rId38"/>
    <p:sldId id="336" r:id="rId39"/>
    <p:sldId id="331" r:id="rId40"/>
    <p:sldId id="332" r:id="rId41"/>
    <p:sldId id="287" r:id="rId42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DA4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137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880CC4-2E75-40AA-A8D8-4583D4CD165A}" type="datetimeFigureOut">
              <a:rPr lang="cs-CZ" smtClean="0"/>
              <a:pPr/>
              <a:t>27.4.2015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94AAFC-B5F1-4E68-BF8D-E53C2F606DA2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85E379-761C-4CE8-85D2-E7FFAEF4DD0A}" type="slidenum">
              <a:rPr lang="cs-CZ" smtClean="0"/>
              <a:pPr/>
              <a:t>1</a:t>
            </a:fld>
            <a:endParaRPr lang="cs-CZ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>
              <a:solidFill>
                <a:srgbClr val="FF0000"/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85E379-761C-4CE8-85D2-E7FFAEF4DD0A}" type="slidenum">
              <a:rPr lang="cs-CZ" smtClean="0"/>
              <a:pPr/>
              <a:t>30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85E379-761C-4CE8-85D2-E7FFAEF4DD0A}" type="slidenum">
              <a:rPr lang="cs-CZ" smtClean="0"/>
              <a:pPr/>
              <a:t>31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85E379-761C-4CE8-85D2-E7FFAEF4DD0A}" type="slidenum">
              <a:rPr lang="cs-CZ" smtClean="0"/>
              <a:pPr/>
              <a:t>32</a:t>
            </a:fld>
            <a:endParaRPr lang="cs-CZ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85E379-761C-4CE8-85D2-E7FFAEF4DD0A}" type="slidenum">
              <a:rPr lang="cs-CZ" smtClean="0"/>
              <a:pPr/>
              <a:t>33</a:t>
            </a:fld>
            <a:endParaRPr lang="cs-CZ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85E379-761C-4CE8-85D2-E7FFAEF4DD0A}" type="slidenum">
              <a:rPr lang="cs-CZ" smtClean="0"/>
              <a:pPr/>
              <a:t>34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28. 4. 2015</a:t>
            </a:r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Analýza hrozeb pro ČR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28. 4. 2015</a:t>
            </a:r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Analýza hrozeb pro ČR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28. 4. 2015</a:t>
            </a:r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Analýza hrozeb pro ČR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28. 4. 2015</a:t>
            </a:r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Analýza hrozeb pro ČR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28. 4. 2015</a:t>
            </a:r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Analýza hrozeb pro ČR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28. 4. 2015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Analýza hrozeb pro ČR</a:t>
            </a: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28. 4. 2015</a:t>
            </a:r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Analýza hrozeb pro ČR</a:t>
            </a:r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28. 4. 2015</a:t>
            </a:r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Analýza hrozeb pro ČR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28. 4. 2015</a:t>
            </a:r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Analýza hrozeb pro ČR</a:t>
            </a: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28. 4. 2015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Analýza hrozeb pro ČR</a:t>
            </a: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28. 4. 2015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Analýza hrozeb pro ČR</a:t>
            </a: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cs-CZ" smtClean="0"/>
              <a:t>28. 4. 2015</a:t>
            </a:r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cs-CZ" smtClean="0"/>
              <a:t>Analýza hrozeb pro ČR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17.jpeg"/><Relationship Id="rId3" Type="http://schemas.openxmlformats.org/officeDocument/2006/relationships/image" Target="../media/image1.jpeg"/><Relationship Id="rId7" Type="http://schemas.openxmlformats.org/officeDocument/2006/relationships/image" Target="../media/image11.jpeg"/><Relationship Id="rId12" Type="http://schemas.openxmlformats.org/officeDocument/2006/relationships/image" Target="../media/image16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11" Type="http://schemas.openxmlformats.org/officeDocument/2006/relationships/image" Target="../media/image15.jpeg"/><Relationship Id="rId5" Type="http://schemas.openxmlformats.org/officeDocument/2006/relationships/image" Target="../media/image9.jpeg"/><Relationship Id="rId10" Type="http://schemas.openxmlformats.org/officeDocument/2006/relationships/image" Target="../media/image14.png"/><Relationship Id="rId4" Type="http://schemas.openxmlformats.org/officeDocument/2006/relationships/image" Target="../media/image8.jpeg"/><Relationship Id="rId9" Type="http://schemas.openxmlformats.org/officeDocument/2006/relationships/image" Target="../media/image1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zsmsk.cz/" TargetMode="External"/><Relationship Id="rId2" Type="http://schemas.openxmlformats.org/officeDocument/2006/relationships/hyperlink" Target="mailto:antonin.kromer@hzsmsk.cz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930760" y="2542949"/>
            <a:ext cx="7117060" cy="1298575"/>
          </a:xfrm>
        </p:spPr>
        <p:txBody>
          <a:bodyPr>
            <a:noAutofit/>
          </a:bodyPr>
          <a:lstStyle/>
          <a:p>
            <a:r>
              <a:rPr lang="cs-CZ" sz="2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Analýza hrozeb pro ČR</a:t>
            </a:r>
            <a:endParaRPr lang="cs-CZ" sz="2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55254" y="4653136"/>
            <a:ext cx="6833492" cy="1008112"/>
          </a:xfrm>
        </p:spPr>
        <p:txBody>
          <a:bodyPr>
            <a:normAutofit/>
          </a:bodyPr>
          <a:lstStyle/>
          <a:p>
            <a:pPr lvl="0"/>
            <a:r>
              <a:rPr lang="cs-CZ" sz="1800" b="1" dirty="0" smtClean="0">
                <a:solidFill>
                  <a:schemeClr val="tx1"/>
                </a:solidFill>
              </a:rPr>
              <a:t>plk. Ing. Antonín Krömer</a:t>
            </a:r>
          </a:p>
          <a:p>
            <a:pPr lvl="0"/>
            <a:r>
              <a:rPr lang="cs-CZ" sz="1800" b="1" dirty="0" smtClean="0">
                <a:solidFill>
                  <a:schemeClr val="tx1"/>
                </a:solidFill>
              </a:rPr>
              <a:t>Hasičský záchranný sbor Moravskoslezského kraje</a:t>
            </a:r>
            <a:endParaRPr lang="cs-CZ" sz="11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l"/>
            <a:endParaRPr lang="cs-CZ" sz="1600" dirty="0">
              <a:solidFill>
                <a:schemeClr val="tx1"/>
              </a:solidFill>
            </a:endParaRPr>
          </a:p>
        </p:txBody>
      </p:sp>
      <p:sp>
        <p:nvSpPr>
          <p:cNvPr id="21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2483768" y="6356350"/>
            <a:ext cx="3960440" cy="365125"/>
          </a:xfrm>
        </p:spPr>
        <p:txBody>
          <a:bodyPr/>
          <a:lstStyle/>
          <a:p>
            <a:r>
              <a:rPr lang="cs-CZ" sz="800" b="1" dirty="0" smtClean="0"/>
              <a:t>Analýza hrozeb pro ČR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28. 4. 2015</a:t>
            </a:r>
            <a:endParaRPr lang="cs-CZ" dirty="0"/>
          </a:p>
        </p:txBody>
      </p:sp>
      <p:pic>
        <p:nvPicPr>
          <p:cNvPr id="7" name="Obrázek 6" descr="obrázek do pp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24"/>
            <a:ext cx="9144000" cy="107648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73382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Nadpis 1"/>
          <p:cNvSpPr txBox="1">
            <a:spLocks/>
          </p:cNvSpPr>
          <p:nvPr/>
        </p:nvSpPr>
        <p:spPr>
          <a:xfrm>
            <a:off x="179512" y="1196752"/>
            <a:ext cx="8712968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cs-CZ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Terminologie</a:t>
            </a:r>
            <a:endParaRPr kumimoji="0" lang="cs-CZ" sz="24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7" name="Tabulka 2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1583791"/>
              </p:ext>
            </p:extLst>
          </p:nvPr>
        </p:nvGraphicFramePr>
        <p:xfrm>
          <a:off x="755576" y="2348880"/>
          <a:ext cx="7776864" cy="4032448"/>
        </p:xfrm>
        <a:graphic>
          <a:graphicData uri="http://schemas.openxmlformats.org/drawingml/2006/table">
            <a:tbl>
              <a:tblPr>
                <a:tableStyleId>{68D230F3-CF80-4859-8CE7-A43EE81993B5}</a:tableStyleId>
              </a:tblPr>
              <a:tblGrid>
                <a:gridCol w="7776864"/>
              </a:tblGrid>
              <a:tr h="4032448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kumimoji="0" lang="cs-CZ" sz="24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Pravděpodobnost</a:t>
                      </a:r>
                    </a:p>
                    <a:p>
                      <a:pPr marL="742950" marR="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cs-CZ" sz="2400" dirty="0" smtClean="0"/>
                        <a:t>vyjadřuje míru očekávatelnosti výskytu jevu</a:t>
                      </a:r>
                      <a:endParaRPr kumimoji="0" lang="cs-CZ" sz="24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</a:endParaRPr>
                    </a:p>
                    <a:p>
                      <a:pPr marL="285750" marR="0" lvl="0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endParaRPr lang="cs-CZ" sz="2400" b="1" dirty="0" smtClean="0"/>
                    </a:p>
                    <a:p>
                      <a:pPr marL="285750" marR="0" lvl="0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cs-CZ" sz="2400" b="1" dirty="0" smtClean="0"/>
                        <a:t>Následky</a:t>
                      </a:r>
                      <a:endParaRPr kumimoji="0" lang="cs-CZ" sz="2400" b="1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marR="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cs-CZ" sz="2400" dirty="0" smtClean="0"/>
                        <a:t>souhrn dopadů na jednotlivé oblasti </a:t>
                      </a:r>
                      <a:r>
                        <a:rPr lang="cs-CZ" sz="2400" b="1" u="sng" dirty="0" smtClean="0"/>
                        <a:t>chráněných zájmů</a:t>
                      </a:r>
                    </a:p>
                  </a:txBody>
                  <a:tcPr marL="77886" marR="77886" marT="0" marB="0"/>
                </a:tc>
              </a:tr>
            </a:tbl>
          </a:graphicData>
        </a:graphic>
      </p:graphicFrame>
      <p:sp>
        <p:nvSpPr>
          <p:cNvPr id="13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2483768" y="6356350"/>
            <a:ext cx="3960440" cy="365125"/>
          </a:xfrm>
        </p:spPr>
        <p:txBody>
          <a:bodyPr/>
          <a:lstStyle/>
          <a:p>
            <a:r>
              <a:rPr lang="cs-CZ" sz="800" b="1" dirty="0" smtClean="0"/>
              <a:t>Analýza hrozeb pro ČR</a:t>
            </a:r>
          </a:p>
        </p:txBody>
      </p:sp>
      <p:sp>
        <p:nvSpPr>
          <p:cNvPr id="1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r>
              <a:rPr lang="cs-CZ" smtClean="0"/>
              <a:t>28. 4. 2015</a:t>
            </a:r>
            <a:endParaRPr lang="cs-CZ" dirty="0"/>
          </a:p>
        </p:txBody>
      </p:sp>
      <p:pic>
        <p:nvPicPr>
          <p:cNvPr id="8" name="Obrázek 7" descr="obrázek do pp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4"/>
            <a:ext cx="9144000" cy="107648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32472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4636" y="2132856"/>
            <a:ext cx="6874729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Nadpis 1"/>
          <p:cNvSpPr txBox="1">
            <a:spLocks/>
          </p:cNvSpPr>
          <p:nvPr/>
        </p:nvSpPr>
        <p:spPr>
          <a:xfrm>
            <a:off x="179512" y="1500174"/>
            <a:ext cx="8712968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cs-CZ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Identifikace nebezpečí</a:t>
            </a:r>
            <a:endParaRPr kumimoji="0" lang="cs-CZ" sz="24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2483768" y="6356350"/>
            <a:ext cx="3960440" cy="365125"/>
          </a:xfrm>
        </p:spPr>
        <p:txBody>
          <a:bodyPr/>
          <a:lstStyle/>
          <a:p>
            <a:r>
              <a:rPr lang="cs-CZ" sz="800" b="1" dirty="0" smtClean="0"/>
              <a:t>Analýza hrozeb pro ČR</a:t>
            </a:r>
          </a:p>
        </p:txBody>
      </p:sp>
      <p:sp>
        <p:nvSpPr>
          <p:cNvPr id="1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r>
              <a:rPr lang="cs-CZ" smtClean="0"/>
              <a:t>28. 4. 2015</a:t>
            </a:r>
            <a:endParaRPr lang="cs-CZ" dirty="0"/>
          </a:p>
        </p:txBody>
      </p:sp>
      <p:pic>
        <p:nvPicPr>
          <p:cNvPr id="8" name="Obrázek 7" descr="obrázek do pp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24"/>
            <a:ext cx="9144000" cy="1076484"/>
          </a:xfrm>
          <a:prstGeom prst="rect">
            <a:avLst/>
          </a:prstGeom>
        </p:spPr>
      </p:pic>
      <p:sp>
        <p:nvSpPr>
          <p:cNvPr id="9" name="Freeform 21"/>
          <p:cNvSpPr>
            <a:spLocks/>
          </p:cNvSpPr>
          <p:nvPr/>
        </p:nvSpPr>
        <p:spPr bwMode="auto">
          <a:xfrm>
            <a:off x="2699792" y="2852936"/>
            <a:ext cx="2971800" cy="792088"/>
          </a:xfrm>
          <a:custGeom>
            <a:avLst/>
            <a:gdLst>
              <a:gd name="T0" fmla="*/ 1216323076 w 1436"/>
              <a:gd name="T1" fmla="*/ 278036343 h 899"/>
              <a:gd name="T2" fmla="*/ 483958423 w 1436"/>
              <a:gd name="T3" fmla="*/ 396040016 h 899"/>
              <a:gd name="T4" fmla="*/ 346907993 w 1436"/>
              <a:gd name="T5" fmla="*/ 514043609 h 899"/>
              <a:gd name="T6" fmla="*/ 591030234 w 1436"/>
              <a:gd name="T7" fmla="*/ 973127877 h 899"/>
              <a:gd name="T8" fmla="*/ 1666018762 w 1436"/>
              <a:gd name="T9" fmla="*/ 1301274315 h 899"/>
              <a:gd name="T10" fmla="*/ 1944401412 w 1436"/>
              <a:gd name="T11" fmla="*/ 1367550815 h 899"/>
              <a:gd name="T12" fmla="*/ 2147483647 w 1436"/>
              <a:gd name="T13" fmla="*/ 1445142567 h 899"/>
              <a:gd name="T14" fmla="*/ 2147483647 w 1436"/>
              <a:gd name="T15" fmla="*/ 1380482350 h 899"/>
              <a:gd name="T16" fmla="*/ 2147483647 w 1436"/>
              <a:gd name="T17" fmla="*/ 1301274315 h 899"/>
              <a:gd name="T18" fmla="*/ 2147483647 w 1436"/>
              <a:gd name="T19" fmla="*/ 1131543311 h 899"/>
              <a:gd name="T20" fmla="*/ 2147483647 w 1436"/>
              <a:gd name="T21" fmla="*/ 567388256 h 899"/>
              <a:gd name="T22" fmla="*/ 2147483647 w 1436"/>
              <a:gd name="T23" fmla="*/ 370176946 h 899"/>
              <a:gd name="T24" fmla="*/ 2147483647 w 1436"/>
              <a:gd name="T25" fmla="*/ 226308932 h 899"/>
              <a:gd name="T26" fmla="*/ 2147483647 w 1436"/>
              <a:gd name="T27" fmla="*/ 185895820 h 899"/>
              <a:gd name="T28" fmla="*/ 2147483647 w 1436"/>
              <a:gd name="T29" fmla="*/ 3233203 h 899"/>
              <a:gd name="T30" fmla="*/ 625292842 w 1436"/>
              <a:gd name="T31" fmla="*/ 54960632 h 899"/>
              <a:gd name="T32" fmla="*/ 205575708 w 1436"/>
              <a:gd name="T33" fmla="*/ 121236834 h 899"/>
              <a:gd name="T34" fmla="*/ 0 w 1436"/>
              <a:gd name="T35" fmla="*/ 147101176 h 89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436"/>
              <a:gd name="T55" fmla="*/ 0 h 899"/>
              <a:gd name="T56" fmla="*/ 1436 w 1436"/>
              <a:gd name="T57" fmla="*/ 899 h 899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436" h="899">
                <a:moveTo>
                  <a:pt x="284" y="172"/>
                </a:moveTo>
                <a:cubicBezTo>
                  <a:pt x="192" y="179"/>
                  <a:pt x="161" y="173"/>
                  <a:pt x="113" y="245"/>
                </a:cubicBezTo>
                <a:cubicBezTo>
                  <a:pt x="94" y="303"/>
                  <a:pt x="107" y="280"/>
                  <a:pt x="81" y="318"/>
                </a:cubicBezTo>
                <a:cubicBezTo>
                  <a:pt x="85" y="406"/>
                  <a:pt x="64" y="533"/>
                  <a:pt x="138" y="602"/>
                </a:cubicBezTo>
                <a:cubicBezTo>
                  <a:pt x="172" y="707"/>
                  <a:pt x="286" y="779"/>
                  <a:pt x="389" y="805"/>
                </a:cubicBezTo>
                <a:cubicBezTo>
                  <a:pt x="401" y="840"/>
                  <a:pt x="419" y="837"/>
                  <a:pt x="454" y="846"/>
                </a:cubicBezTo>
                <a:cubicBezTo>
                  <a:pt x="536" y="867"/>
                  <a:pt x="613" y="884"/>
                  <a:pt x="697" y="894"/>
                </a:cubicBezTo>
                <a:cubicBezTo>
                  <a:pt x="1073" y="888"/>
                  <a:pt x="1065" y="899"/>
                  <a:pt x="1298" y="854"/>
                </a:cubicBezTo>
                <a:cubicBezTo>
                  <a:pt x="1317" y="834"/>
                  <a:pt x="1363" y="805"/>
                  <a:pt x="1363" y="805"/>
                </a:cubicBezTo>
                <a:cubicBezTo>
                  <a:pt x="1375" y="769"/>
                  <a:pt x="1391" y="736"/>
                  <a:pt x="1403" y="700"/>
                </a:cubicBezTo>
                <a:cubicBezTo>
                  <a:pt x="1420" y="594"/>
                  <a:pt x="1436" y="450"/>
                  <a:pt x="1387" y="351"/>
                </a:cubicBezTo>
                <a:cubicBezTo>
                  <a:pt x="1368" y="313"/>
                  <a:pt x="1339" y="257"/>
                  <a:pt x="1306" y="229"/>
                </a:cubicBezTo>
                <a:cubicBezTo>
                  <a:pt x="1266" y="195"/>
                  <a:pt x="1209" y="161"/>
                  <a:pt x="1160" y="140"/>
                </a:cubicBezTo>
                <a:cubicBezTo>
                  <a:pt x="1136" y="130"/>
                  <a:pt x="1110" y="127"/>
                  <a:pt x="1087" y="115"/>
                </a:cubicBezTo>
                <a:cubicBezTo>
                  <a:pt x="915" y="27"/>
                  <a:pt x="699" y="14"/>
                  <a:pt x="511" y="2"/>
                </a:cubicBezTo>
                <a:cubicBezTo>
                  <a:pt x="337" y="7"/>
                  <a:pt x="283" y="0"/>
                  <a:pt x="146" y="34"/>
                </a:cubicBezTo>
                <a:cubicBezTo>
                  <a:pt x="110" y="43"/>
                  <a:pt x="81" y="61"/>
                  <a:pt x="48" y="75"/>
                </a:cubicBezTo>
                <a:cubicBezTo>
                  <a:pt x="33" y="82"/>
                  <a:pt x="0" y="91"/>
                  <a:pt x="0" y="91"/>
                </a:cubicBezTo>
              </a:path>
            </a:pathLst>
          </a:custGeom>
          <a:noFill/>
          <a:ln w="57150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1532472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98797E-6 L 0.02639 0.09991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Nadpis 1"/>
          <p:cNvSpPr txBox="1">
            <a:spLocks/>
          </p:cNvSpPr>
          <p:nvPr/>
        </p:nvSpPr>
        <p:spPr>
          <a:xfrm>
            <a:off x="179512" y="1500174"/>
            <a:ext cx="8712968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cs-CZ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Identifikace nebezpečí</a:t>
            </a:r>
            <a:endParaRPr kumimoji="0" lang="cs-CZ" sz="24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7" name="Tabulka 2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1583791"/>
              </p:ext>
            </p:extLst>
          </p:nvPr>
        </p:nvGraphicFramePr>
        <p:xfrm>
          <a:off x="755576" y="2181494"/>
          <a:ext cx="7776864" cy="4127826"/>
        </p:xfrm>
        <a:graphic>
          <a:graphicData uri="http://schemas.openxmlformats.org/drawingml/2006/table">
            <a:tbl>
              <a:tblPr>
                <a:tableStyleId>{68D230F3-CF80-4859-8CE7-A43EE81993B5}</a:tableStyleId>
              </a:tblPr>
              <a:tblGrid>
                <a:gridCol w="7776864"/>
              </a:tblGrid>
              <a:tr h="4127826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cs-CZ" sz="2400" dirty="0" smtClean="0"/>
                        <a:t>nalezení, rozpoznání a zaznamenání typů nebezpečí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cs-CZ" sz="2400" dirty="0" err="1" smtClean="0"/>
                        <a:t>multidisciplinární</a:t>
                      </a:r>
                      <a:r>
                        <a:rPr lang="cs-CZ" sz="2400" dirty="0" smtClean="0"/>
                        <a:t> charakter – nutnost spolupráce s rezorty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cs-CZ" sz="2400" dirty="0" smtClean="0"/>
                        <a:t>vytvoření</a:t>
                      </a:r>
                      <a:r>
                        <a:rPr lang="cs-CZ" sz="2400" b="1" dirty="0" smtClean="0"/>
                        <a:t> </a:t>
                      </a:r>
                      <a:r>
                        <a:rPr lang="cs-CZ" sz="2400" b="1" u="sng" dirty="0" smtClean="0"/>
                        <a:t>registru nebezpečí</a:t>
                      </a:r>
                    </a:p>
                    <a:p>
                      <a:pPr marL="742950" marR="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cs-CZ" sz="24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77886" marR="77886" marT="0" marB="0"/>
                </a:tc>
              </a:tr>
            </a:tbl>
          </a:graphicData>
        </a:graphic>
      </p:graphicFrame>
      <p:sp>
        <p:nvSpPr>
          <p:cNvPr id="13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2483768" y="6356350"/>
            <a:ext cx="3960440" cy="365125"/>
          </a:xfrm>
        </p:spPr>
        <p:txBody>
          <a:bodyPr/>
          <a:lstStyle/>
          <a:p>
            <a:r>
              <a:rPr lang="cs-CZ" sz="800" b="1" dirty="0" smtClean="0"/>
              <a:t>Analýza hrozeb pro ČR</a:t>
            </a:r>
          </a:p>
        </p:txBody>
      </p:sp>
      <p:sp>
        <p:nvSpPr>
          <p:cNvPr id="1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r>
              <a:rPr lang="cs-CZ" smtClean="0"/>
              <a:t>28. 4. 2015</a:t>
            </a:r>
            <a:endParaRPr lang="cs-CZ" dirty="0"/>
          </a:p>
        </p:txBody>
      </p:sp>
      <p:pic>
        <p:nvPicPr>
          <p:cNvPr id="8" name="Obrázek 7" descr="obrázek do pp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4"/>
            <a:ext cx="9144000" cy="107648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32472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4636" y="2132856"/>
            <a:ext cx="6874729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Nadpis 1"/>
          <p:cNvSpPr txBox="1">
            <a:spLocks/>
          </p:cNvSpPr>
          <p:nvPr/>
        </p:nvSpPr>
        <p:spPr>
          <a:xfrm>
            <a:off x="179512" y="1500174"/>
            <a:ext cx="8712968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cs-CZ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Analýza rizik</a:t>
            </a:r>
            <a:endParaRPr kumimoji="0" lang="cs-CZ" sz="24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2483768" y="6356350"/>
            <a:ext cx="3960440" cy="365125"/>
          </a:xfrm>
        </p:spPr>
        <p:txBody>
          <a:bodyPr/>
          <a:lstStyle/>
          <a:p>
            <a:r>
              <a:rPr lang="cs-CZ" sz="800" b="1" dirty="0" smtClean="0"/>
              <a:t>Analýza hrozeb pro ČR</a:t>
            </a:r>
          </a:p>
        </p:txBody>
      </p:sp>
      <p:sp>
        <p:nvSpPr>
          <p:cNvPr id="1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r>
              <a:rPr lang="cs-CZ" smtClean="0"/>
              <a:t>28. 4. 2015</a:t>
            </a:r>
            <a:endParaRPr lang="cs-CZ" dirty="0"/>
          </a:p>
        </p:txBody>
      </p:sp>
      <p:pic>
        <p:nvPicPr>
          <p:cNvPr id="8" name="Obrázek 7" descr="obrázek do pp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24"/>
            <a:ext cx="9144000" cy="1076484"/>
          </a:xfrm>
          <a:prstGeom prst="rect">
            <a:avLst/>
          </a:prstGeom>
        </p:spPr>
      </p:pic>
      <p:sp>
        <p:nvSpPr>
          <p:cNvPr id="9" name="Freeform 21"/>
          <p:cNvSpPr>
            <a:spLocks/>
          </p:cNvSpPr>
          <p:nvPr/>
        </p:nvSpPr>
        <p:spPr bwMode="auto">
          <a:xfrm>
            <a:off x="2987824" y="4293096"/>
            <a:ext cx="2971800" cy="792088"/>
          </a:xfrm>
          <a:custGeom>
            <a:avLst/>
            <a:gdLst>
              <a:gd name="T0" fmla="*/ 1216323076 w 1436"/>
              <a:gd name="T1" fmla="*/ 278036343 h 899"/>
              <a:gd name="T2" fmla="*/ 483958423 w 1436"/>
              <a:gd name="T3" fmla="*/ 396040016 h 899"/>
              <a:gd name="T4" fmla="*/ 346907993 w 1436"/>
              <a:gd name="T5" fmla="*/ 514043609 h 899"/>
              <a:gd name="T6" fmla="*/ 591030234 w 1436"/>
              <a:gd name="T7" fmla="*/ 973127877 h 899"/>
              <a:gd name="T8" fmla="*/ 1666018762 w 1436"/>
              <a:gd name="T9" fmla="*/ 1301274315 h 899"/>
              <a:gd name="T10" fmla="*/ 1944401412 w 1436"/>
              <a:gd name="T11" fmla="*/ 1367550815 h 899"/>
              <a:gd name="T12" fmla="*/ 2147483647 w 1436"/>
              <a:gd name="T13" fmla="*/ 1445142567 h 899"/>
              <a:gd name="T14" fmla="*/ 2147483647 w 1436"/>
              <a:gd name="T15" fmla="*/ 1380482350 h 899"/>
              <a:gd name="T16" fmla="*/ 2147483647 w 1436"/>
              <a:gd name="T17" fmla="*/ 1301274315 h 899"/>
              <a:gd name="T18" fmla="*/ 2147483647 w 1436"/>
              <a:gd name="T19" fmla="*/ 1131543311 h 899"/>
              <a:gd name="T20" fmla="*/ 2147483647 w 1436"/>
              <a:gd name="T21" fmla="*/ 567388256 h 899"/>
              <a:gd name="T22" fmla="*/ 2147483647 w 1436"/>
              <a:gd name="T23" fmla="*/ 370176946 h 899"/>
              <a:gd name="T24" fmla="*/ 2147483647 w 1436"/>
              <a:gd name="T25" fmla="*/ 226308932 h 899"/>
              <a:gd name="T26" fmla="*/ 2147483647 w 1436"/>
              <a:gd name="T27" fmla="*/ 185895820 h 899"/>
              <a:gd name="T28" fmla="*/ 2147483647 w 1436"/>
              <a:gd name="T29" fmla="*/ 3233203 h 899"/>
              <a:gd name="T30" fmla="*/ 625292842 w 1436"/>
              <a:gd name="T31" fmla="*/ 54960632 h 899"/>
              <a:gd name="T32" fmla="*/ 205575708 w 1436"/>
              <a:gd name="T33" fmla="*/ 121236834 h 899"/>
              <a:gd name="T34" fmla="*/ 0 w 1436"/>
              <a:gd name="T35" fmla="*/ 147101176 h 89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436"/>
              <a:gd name="T55" fmla="*/ 0 h 899"/>
              <a:gd name="T56" fmla="*/ 1436 w 1436"/>
              <a:gd name="T57" fmla="*/ 899 h 899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436" h="899">
                <a:moveTo>
                  <a:pt x="284" y="172"/>
                </a:moveTo>
                <a:cubicBezTo>
                  <a:pt x="192" y="179"/>
                  <a:pt x="161" y="173"/>
                  <a:pt x="113" y="245"/>
                </a:cubicBezTo>
                <a:cubicBezTo>
                  <a:pt x="94" y="303"/>
                  <a:pt x="107" y="280"/>
                  <a:pt x="81" y="318"/>
                </a:cubicBezTo>
                <a:cubicBezTo>
                  <a:pt x="85" y="406"/>
                  <a:pt x="64" y="533"/>
                  <a:pt x="138" y="602"/>
                </a:cubicBezTo>
                <a:cubicBezTo>
                  <a:pt x="172" y="707"/>
                  <a:pt x="286" y="779"/>
                  <a:pt x="389" y="805"/>
                </a:cubicBezTo>
                <a:cubicBezTo>
                  <a:pt x="401" y="840"/>
                  <a:pt x="419" y="837"/>
                  <a:pt x="454" y="846"/>
                </a:cubicBezTo>
                <a:cubicBezTo>
                  <a:pt x="536" y="867"/>
                  <a:pt x="613" y="884"/>
                  <a:pt x="697" y="894"/>
                </a:cubicBezTo>
                <a:cubicBezTo>
                  <a:pt x="1073" y="888"/>
                  <a:pt x="1065" y="899"/>
                  <a:pt x="1298" y="854"/>
                </a:cubicBezTo>
                <a:cubicBezTo>
                  <a:pt x="1317" y="834"/>
                  <a:pt x="1363" y="805"/>
                  <a:pt x="1363" y="805"/>
                </a:cubicBezTo>
                <a:cubicBezTo>
                  <a:pt x="1375" y="769"/>
                  <a:pt x="1391" y="736"/>
                  <a:pt x="1403" y="700"/>
                </a:cubicBezTo>
                <a:cubicBezTo>
                  <a:pt x="1420" y="594"/>
                  <a:pt x="1436" y="450"/>
                  <a:pt x="1387" y="351"/>
                </a:cubicBezTo>
                <a:cubicBezTo>
                  <a:pt x="1368" y="313"/>
                  <a:pt x="1339" y="257"/>
                  <a:pt x="1306" y="229"/>
                </a:cubicBezTo>
                <a:cubicBezTo>
                  <a:pt x="1266" y="195"/>
                  <a:pt x="1209" y="161"/>
                  <a:pt x="1160" y="140"/>
                </a:cubicBezTo>
                <a:cubicBezTo>
                  <a:pt x="1136" y="130"/>
                  <a:pt x="1110" y="127"/>
                  <a:pt x="1087" y="115"/>
                </a:cubicBezTo>
                <a:cubicBezTo>
                  <a:pt x="915" y="27"/>
                  <a:pt x="699" y="14"/>
                  <a:pt x="511" y="2"/>
                </a:cubicBezTo>
                <a:cubicBezTo>
                  <a:pt x="337" y="7"/>
                  <a:pt x="283" y="0"/>
                  <a:pt x="146" y="34"/>
                </a:cubicBezTo>
                <a:cubicBezTo>
                  <a:pt x="110" y="43"/>
                  <a:pt x="81" y="61"/>
                  <a:pt x="48" y="75"/>
                </a:cubicBezTo>
                <a:cubicBezTo>
                  <a:pt x="33" y="82"/>
                  <a:pt x="0" y="91"/>
                  <a:pt x="0" y="91"/>
                </a:cubicBezTo>
              </a:path>
            </a:pathLst>
          </a:custGeom>
          <a:noFill/>
          <a:ln w="57150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1532472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Vývojový diagram: postup 23"/>
          <p:cNvSpPr/>
          <p:nvPr/>
        </p:nvSpPr>
        <p:spPr>
          <a:xfrm>
            <a:off x="3707904" y="2780928"/>
            <a:ext cx="5040560" cy="2880320"/>
          </a:xfrm>
          <a:prstGeom prst="flowChartProcess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Nadpis 1"/>
          <p:cNvSpPr txBox="1">
            <a:spLocks/>
          </p:cNvSpPr>
          <p:nvPr/>
        </p:nvSpPr>
        <p:spPr>
          <a:xfrm>
            <a:off x="179512" y="1500174"/>
            <a:ext cx="8712968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cs-CZ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Analýza rizik</a:t>
            </a:r>
            <a:endParaRPr kumimoji="0" lang="cs-CZ" sz="24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7" name="Tabulka 2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1583791"/>
              </p:ext>
            </p:extLst>
          </p:nvPr>
        </p:nvGraphicFramePr>
        <p:xfrm>
          <a:off x="755576" y="2181494"/>
          <a:ext cx="7776864" cy="4127826"/>
        </p:xfrm>
        <a:graphic>
          <a:graphicData uri="http://schemas.openxmlformats.org/drawingml/2006/table">
            <a:tbl>
              <a:tblPr>
                <a:tableStyleId>{68D230F3-CF80-4859-8CE7-A43EE81993B5}</a:tableStyleId>
              </a:tblPr>
              <a:tblGrid>
                <a:gridCol w="7776864"/>
              </a:tblGrid>
              <a:tr h="4127826">
                <a:tc>
                  <a:txBody>
                    <a:bodyPr/>
                    <a:lstStyle/>
                    <a:p>
                      <a:pPr marL="457200" marR="0" indent="-45720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buClr>
                          <a:schemeClr val="accent6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cs-CZ" sz="2400" b="1" baseline="0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                                                </a:t>
                      </a:r>
                    </a:p>
                    <a:p>
                      <a:pPr marL="457200" marR="0" indent="-45720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buClr>
                          <a:schemeClr val="accent6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cs-CZ" sz="2400" b="1" baseline="0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2 kroky </a:t>
                      </a:r>
                    </a:p>
                    <a:p>
                      <a:pPr marL="457200" marR="0" indent="-45720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buClr>
                          <a:schemeClr val="accent6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cs-CZ" sz="2400" b="1" baseline="0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analýzy rizik</a:t>
                      </a:r>
                    </a:p>
                  </a:txBody>
                  <a:tcPr marL="77886" marR="77886" marT="0" marB="0"/>
                </a:tc>
              </a:tr>
            </a:tbl>
          </a:graphicData>
        </a:graphic>
      </p:graphicFrame>
      <p:sp>
        <p:nvSpPr>
          <p:cNvPr id="13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2483768" y="6356350"/>
            <a:ext cx="3960440" cy="365125"/>
          </a:xfrm>
        </p:spPr>
        <p:txBody>
          <a:bodyPr/>
          <a:lstStyle/>
          <a:p>
            <a:r>
              <a:rPr lang="cs-CZ" sz="800" b="1" dirty="0" smtClean="0"/>
              <a:t>Analýza hrozeb pro ČR</a:t>
            </a:r>
          </a:p>
        </p:txBody>
      </p:sp>
      <p:sp>
        <p:nvSpPr>
          <p:cNvPr id="1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r>
              <a:rPr lang="cs-CZ" smtClean="0"/>
              <a:t>28. 4. 2015</a:t>
            </a:r>
            <a:endParaRPr lang="cs-CZ" dirty="0"/>
          </a:p>
        </p:txBody>
      </p:sp>
      <p:pic>
        <p:nvPicPr>
          <p:cNvPr id="8" name="Obrázek 7" descr="obrázek do pp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4"/>
            <a:ext cx="9144000" cy="1076484"/>
          </a:xfrm>
          <a:prstGeom prst="rect">
            <a:avLst/>
          </a:prstGeom>
        </p:spPr>
      </p:pic>
      <p:sp>
        <p:nvSpPr>
          <p:cNvPr id="9" name="Vývojový diagram: postup 8"/>
          <p:cNvSpPr/>
          <p:nvPr/>
        </p:nvSpPr>
        <p:spPr>
          <a:xfrm>
            <a:off x="827584" y="2996952"/>
            <a:ext cx="1944216" cy="648072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000" b="1" dirty="0" smtClean="0"/>
              <a:t>Registr nebezpečí</a:t>
            </a:r>
            <a:endParaRPr lang="cs-CZ" sz="2000" b="1" dirty="0"/>
          </a:p>
        </p:txBody>
      </p:sp>
      <p:sp>
        <p:nvSpPr>
          <p:cNvPr id="10" name="Vývojový diagram: alternativní postup 9"/>
          <p:cNvSpPr/>
          <p:nvPr/>
        </p:nvSpPr>
        <p:spPr>
          <a:xfrm>
            <a:off x="3779912" y="2996952"/>
            <a:ext cx="1944216" cy="72008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000" b="1" dirty="0" smtClean="0"/>
              <a:t>Předběžná analýza</a:t>
            </a:r>
            <a:endParaRPr lang="cs-CZ" sz="2000" b="1" dirty="0"/>
          </a:p>
        </p:txBody>
      </p:sp>
      <p:sp>
        <p:nvSpPr>
          <p:cNvPr id="15" name="Vývojový diagram: rozhodnutí 14"/>
          <p:cNvSpPr/>
          <p:nvPr/>
        </p:nvSpPr>
        <p:spPr>
          <a:xfrm>
            <a:off x="3815916" y="4149080"/>
            <a:ext cx="1872208" cy="1296144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000" b="1" dirty="0" smtClean="0"/>
              <a:t>Vysoké riziko?</a:t>
            </a:r>
            <a:endParaRPr lang="cs-CZ" sz="2000" b="1" dirty="0"/>
          </a:p>
        </p:txBody>
      </p:sp>
      <p:sp>
        <p:nvSpPr>
          <p:cNvPr id="16" name="Vývojový diagram: alternativní postup 15"/>
          <p:cNvSpPr/>
          <p:nvPr/>
        </p:nvSpPr>
        <p:spPr>
          <a:xfrm>
            <a:off x="6660232" y="4437112"/>
            <a:ext cx="1944216" cy="72008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000" b="1" dirty="0" err="1" smtClean="0"/>
              <a:t>Multikriteriální</a:t>
            </a:r>
            <a:r>
              <a:rPr lang="cs-CZ" sz="2000" b="1" dirty="0" smtClean="0"/>
              <a:t> analýza</a:t>
            </a:r>
            <a:endParaRPr lang="cs-CZ" sz="2000" b="1" dirty="0"/>
          </a:p>
        </p:txBody>
      </p:sp>
      <p:sp>
        <p:nvSpPr>
          <p:cNvPr id="17" name="Šrafovaná šipka doprava 16"/>
          <p:cNvSpPr/>
          <p:nvPr/>
        </p:nvSpPr>
        <p:spPr>
          <a:xfrm>
            <a:off x="2831933" y="3140968"/>
            <a:ext cx="864096" cy="360040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9" name="Přímá spojovací šipka 18"/>
          <p:cNvCxnSpPr>
            <a:stCxn id="10" idx="2"/>
            <a:endCxn id="15" idx="0"/>
          </p:cNvCxnSpPr>
          <p:nvPr/>
        </p:nvCxnSpPr>
        <p:spPr>
          <a:xfrm>
            <a:off x="4752020" y="3717032"/>
            <a:ext cx="0" cy="43204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Přímá spojovací šipka 20"/>
          <p:cNvCxnSpPr>
            <a:stCxn id="15" idx="3"/>
            <a:endCxn id="16" idx="1"/>
          </p:cNvCxnSpPr>
          <p:nvPr/>
        </p:nvCxnSpPr>
        <p:spPr>
          <a:xfrm>
            <a:off x="5688124" y="4797152"/>
            <a:ext cx="972108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5229200"/>
            <a:ext cx="864096" cy="99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3" name="Tvar 22"/>
          <p:cNvCxnSpPr>
            <a:stCxn id="15" idx="1"/>
            <a:endCxn id="3074" idx="0"/>
          </p:cNvCxnSpPr>
          <p:nvPr/>
        </p:nvCxnSpPr>
        <p:spPr>
          <a:xfrm rot="10800000" flipV="1">
            <a:off x="2267744" y="4797152"/>
            <a:ext cx="1548172" cy="432048"/>
          </a:xfrm>
          <a:prstGeom prst="bentConnector2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ovéPole 24"/>
          <p:cNvSpPr txBox="1"/>
          <p:nvPr/>
        </p:nvSpPr>
        <p:spPr>
          <a:xfrm>
            <a:off x="5580112" y="4469050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 smtClean="0"/>
              <a:t>ANO</a:t>
            </a:r>
            <a:endParaRPr lang="cs-CZ" sz="2000" b="1" dirty="0"/>
          </a:p>
        </p:txBody>
      </p:sp>
      <p:sp>
        <p:nvSpPr>
          <p:cNvPr id="26" name="TextovéPole 25"/>
          <p:cNvSpPr txBox="1"/>
          <p:nvPr/>
        </p:nvSpPr>
        <p:spPr>
          <a:xfrm>
            <a:off x="3275856" y="4469050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 smtClean="0"/>
              <a:t>NE</a:t>
            </a:r>
            <a:endParaRPr lang="cs-CZ" sz="2000" b="1" dirty="0"/>
          </a:p>
        </p:txBody>
      </p:sp>
    </p:spTree>
    <p:extLst>
      <p:ext uri="{BB962C8B-B14F-4D97-AF65-F5344CB8AC3E}">
        <p14:creationId xmlns="" xmlns:p14="http://schemas.microsoft.com/office/powerpoint/2010/main" val="1532472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4636" y="2132856"/>
            <a:ext cx="6874729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Nadpis 1"/>
          <p:cNvSpPr txBox="1">
            <a:spLocks/>
          </p:cNvSpPr>
          <p:nvPr/>
        </p:nvSpPr>
        <p:spPr>
          <a:xfrm>
            <a:off x="179512" y="1500174"/>
            <a:ext cx="8712968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cs-CZ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Hodnocení rizik</a:t>
            </a:r>
            <a:endParaRPr kumimoji="0" lang="cs-CZ" sz="24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2483768" y="6356350"/>
            <a:ext cx="3960440" cy="365125"/>
          </a:xfrm>
        </p:spPr>
        <p:txBody>
          <a:bodyPr/>
          <a:lstStyle/>
          <a:p>
            <a:r>
              <a:rPr lang="cs-CZ" sz="800" b="1" dirty="0" smtClean="0"/>
              <a:t>Analýza hrozeb pro ČR</a:t>
            </a:r>
          </a:p>
        </p:txBody>
      </p:sp>
      <p:sp>
        <p:nvSpPr>
          <p:cNvPr id="1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r>
              <a:rPr lang="cs-CZ" smtClean="0"/>
              <a:t>28. 4. 2015</a:t>
            </a:r>
            <a:endParaRPr lang="cs-CZ" dirty="0"/>
          </a:p>
        </p:txBody>
      </p:sp>
      <p:pic>
        <p:nvPicPr>
          <p:cNvPr id="8" name="Obrázek 7" descr="obrázek do pp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24"/>
            <a:ext cx="9144000" cy="1076484"/>
          </a:xfrm>
          <a:prstGeom prst="rect">
            <a:avLst/>
          </a:prstGeom>
        </p:spPr>
      </p:pic>
      <p:sp>
        <p:nvSpPr>
          <p:cNvPr id="9" name="Freeform 21"/>
          <p:cNvSpPr>
            <a:spLocks/>
          </p:cNvSpPr>
          <p:nvPr/>
        </p:nvSpPr>
        <p:spPr bwMode="auto">
          <a:xfrm>
            <a:off x="2987824" y="5013176"/>
            <a:ext cx="2971800" cy="792088"/>
          </a:xfrm>
          <a:custGeom>
            <a:avLst/>
            <a:gdLst>
              <a:gd name="T0" fmla="*/ 1216323076 w 1436"/>
              <a:gd name="T1" fmla="*/ 278036343 h 899"/>
              <a:gd name="T2" fmla="*/ 483958423 w 1436"/>
              <a:gd name="T3" fmla="*/ 396040016 h 899"/>
              <a:gd name="T4" fmla="*/ 346907993 w 1436"/>
              <a:gd name="T5" fmla="*/ 514043609 h 899"/>
              <a:gd name="T6" fmla="*/ 591030234 w 1436"/>
              <a:gd name="T7" fmla="*/ 973127877 h 899"/>
              <a:gd name="T8" fmla="*/ 1666018762 w 1436"/>
              <a:gd name="T9" fmla="*/ 1301274315 h 899"/>
              <a:gd name="T10" fmla="*/ 1944401412 w 1436"/>
              <a:gd name="T11" fmla="*/ 1367550815 h 899"/>
              <a:gd name="T12" fmla="*/ 2147483647 w 1436"/>
              <a:gd name="T13" fmla="*/ 1445142567 h 899"/>
              <a:gd name="T14" fmla="*/ 2147483647 w 1436"/>
              <a:gd name="T15" fmla="*/ 1380482350 h 899"/>
              <a:gd name="T16" fmla="*/ 2147483647 w 1436"/>
              <a:gd name="T17" fmla="*/ 1301274315 h 899"/>
              <a:gd name="T18" fmla="*/ 2147483647 w 1436"/>
              <a:gd name="T19" fmla="*/ 1131543311 h 899"/>
              <a:gd name="T20" fmla="*/ 2147483647 w 1436"/>
              <a:gd name="T21" fmla="*/ 567388256 h 899"/>
              <a:gd name="T22" fmla="*/ 2147483647 w 1436"/>
              <a:gd name="T23" fmla="*/ 370176946 h 899"/>
              <a:gd name="T24" fmla="*/ 2147483647 w 1436"/>
              <a:gd name="T25" fmla="*/ 226308932 h 899"/>
              <a:gd name="T26" fmla="*/ 2147483647 w 1436"/>
              <a:gd name="T27" fmla="*/ 185895820 h 899"/>
              <a:gd name="T28" fmla="*/ 2147483647 w 1436"/>
              <a:gd name="T29" fmla="*/ 3233203 h 899"/>
              <a:gd name="T30" fmla="*/ 625292842 w 1436"/>
              <a:gd name="T31" fmla="*/ 54960632 h 899"/>
              <a:gd name="T32" fmla="*/ 205575708 w 1436"/>
              <a:gd name="T33" fmla="*/ 121236834 h 899"/>
              <a:gd name="T34" fmla="*/ 0 w 1436"/>
              <a:gd name="T35" fmla="*/ 147101176 h 89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436"/>
              <a:gd name="T55" fmla="*/ 0 h 899"/>
              <a:gd name="T56" fmla="*/ 1436 w 1436"/>
              <a:gd name="T57" fmla="*/ 899 h 899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436" h="899">
                <a:moveTo>
                  <a:pt x="284" y="172"/>
                </a:moveTo>
                <a:cubicBezTo>
                  <a:pt x="192" y="179"/>
                  <a:pt x="161" y="173"/>
                  <a:pt x="113" y="245"/>
                </a:cubicBezTo>
                <a:cubicBezTo>
                  <a:pt x="94" y="303"/>
                  <a:pt x="107" y="280"/>
                  <a:pt x="81" y="318"/>
                </a:cubicBezTo>
                <a:cubicBezTo>
                  <a:pt x="85" y="406"/>
                  <a:pt x="64" y="533"/>
                  <a:pt x="138" y="602"/>
                </a:cubicBezTo>
                <a:cubicBezTo>
                  <a:pt x="172" y="707"/>
                  <a:pt x="286" y="779"/>
                  <a:pt x="389" y="805"/>
                </a:cubicBezTo>
                <a:cubicBezTo>
                  <a:pt x="401" y="840"/>
                  <a:pt x="419" y="837"/>
                  <a:pt x="454" y="846"/>
                </a:cubicBezTo>
                <a:cubicBezTo>
                  <a:pt x="536" y="867"/>
                  <a:pt x="613" y="884"/>
                  <a:pt x="697" y="894"/>
                </a:cubicBezTo>
                <a:cubicBezTo>
                  <a:pt x="1073" y="888"/>
                  <a:pt x="1065" y="899"/>
                  <a:pt x="1298" y="854"/>
                </a:cubicBezTo>
                <a:cubicBezTo>
                  <a:pt x="1317" y="834"/>
                  <a:pt x="1363" y="805"/>
                  <a:pt x="1363" y="805"/>
                </a:cubicBezTo>
                <a:cubicBezTo>
                  <a:pt x="1375" y="769"/>
                  <a:pt x="1391" y="736"/>
                  <a:pt x="1403" y="700"/>
                </a:cubicBezTo>
                <a:cubicBezTo>
                  <a:pt x="1420" y="594"/>
                  <a:pt x="1436" y="450"/>
                  <a:pt x="1387" y="351"/>
                </a:cubicBezTo>
                <a:cubicBezTo>
                  <a:pt x="1368" y="313"/>
                  <a:pt x="1339" y="257"/>
                  <a:pt x="1306" y="229"/>
                </a:cubicBezTo>
                <a:cubicBezTo>
                  <a:pt x="1266" y="195"/>
                  <a:pt x="1209" y="161"/>
                  <a:pt x="1160" y="140"/>
                </a:cubicBezTo>
                <a:cubicBezTo>
                  <a:pt x="1136" y="130"/>
                  <a:pt x="1110" y="127"/>
                  <a:pt x="1087" y="115"/>
                </a:cubicBezTo>
                <a:cubicBezTo>
                  <a:pt x="915" y="27"/>
                  <a:pt x="699" y="14"/>
                  <a:pt x="511" y="2"/>
                </a:cubicBezTo>
                <a:cubicBezTo>
                  <a:pt x="337" y="7"/>
                  <a:pt x="283" y="0"/>
                  <a:pt x="146" y="34"/>
                </a:cubicBezTo>
                <a:cubicBezTo>
                  <a:pt x="110" y="43"/>
                  <a:pt x="81" y="61"/>
                  <a:pt x="48" y="75"/>
                </a:cubicBezTo>
                <a:cubicBezTo>
                  <a:pt x="33" y="82"/>
                  <a:pt x="0" y="91"/>
                  <a:pt x="0" y="91"/>
                </a:cubicBezTo>
              </a:path>
            </a:pathLst>
          </a:custGeom>
          <a:noFill/>
          <a:ln w="57150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1532472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Nadpis 1"/>
          <p:cNvSpPr txBox="1">
            <a:spLocks/>
          </p:cNvSpPr>
          <p:nvPr/>
        </p:nvSpPr>
        <p:spPr>
          <a:xfrm>
            <a:off x="179512" y="1500174"/>
            <a:ext cx="8712968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cs-CZ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Hodnocení rizik</a:t>
            </a:r>
            <a:endParaRPr kumimoji="0" lang="cs-CZ" sz="24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7" name="Tabulka 2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1583791"/>
              </p:ext>
            </p:extLst>
          </p:nvPr>
        </p:nvGraphicFramePr>
        <p:xfrm>
          <a:off x="755576" y="2181494"/>
          <a:ext cx="7776864" cy="4127826"/>
        </p:xfrm>
        <a:graphic>
          <a:graphicData uri="http://schemas.openxmlformats.org/drawingml/2006/table">
            <a:tbl>
              <a:tblPr>
                <a:tableStyleId>{68D230F3-CF80-4859-8CE7-A43EE81993B5}</a:tableStyleId>
              </a:tblPr>
              <a:tblGrid>
                <a:gridCol w="7776864"/>
              </a:tblGrid>
              <a:tr h="4127826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  <a:defRPr/>
                      </a:pPr>
                      <a:endParaRPr lang="cs-CZ" sz="2400" b="1" u="sng" dirty="0" smtClean="0"/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cs-CZ" sz="2400" b="1" u="sng" dirty="0" smtClean="0"/>
                        <a:t>rozdělení</a:t>
                      </a:r>
                      <a:r>
                        <a:rPr lang="cs-CZ" sz="2400" dirty="0" smtClean="0"/>
                        <a:t> rizik podle úrovně řešení</a:t>
                      </a:r>
                    </a:p>
                    <a:p>
                      <a:pPr marL="742950" marR="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cs-CZ" sz="2400" dirty="0" smtClean="0"/>
                        <a:t>republiková úroveň (vláda)</a:t>
                      </a:r>
                    </a:p>
                    <a:p>
                      <a:pPr marL="742950" marR="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cs-CZ" sz="2400" dirty="0" smtClean="0"/>
                        <a:t>regionální úroveň (kraj)</a:t>
                      </a:r>
                    </a:p>
                    <a:p>
                      <a:pPr marL="742950" marR="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cs-CZ" sz="2400" dirty="0" smtClean="0"/>
                        <a:t>lokální úroveň (ORP, obec) </a:t>
                      </a:r>
                      <a:endParaRPr kumimoji="0" lang="cs-CZ" sz="24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</a:endParaRPr>
                    </a:p>
                    <a:p>
                      <a:pPr marL="285750" marR="0" lvl="0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lang="cs-CZ" sz="2400" dirty="0" smtClean="0"/>
                    </a:p>
                    <a:p>
                      <a:pPr marL="285750" marR="0" lvl="0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cs-CZ" sz="2400" dirty="0" smtClean="0"/>
                        <a:t>určení rizik </a:t>
                      </a:r>
                      <a:r>
                        <a:rPr lang="cs-CZ" sz="2400" b="1" u="sng" dirty="0" smtClean="0"/>
                        <a:t>s velkým významem </a:t>
                      </a:r>
                      <a:r>
                        <a:rPr lang="cs-CZ" sz="2400" dirty="0" smtClean="0"/>
                        <a:t>(nepřijatelné riziko)</a:t>
                      </a:r>
                      <a:endParaRPr kumimoji="0" lang="cs-CZ" sz="2400" b="1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marR="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cs-CZ" sz="2400" dirty="0" smtClean="0"/>
                        <a:t>typy krizových situací, pro které se zpracovává typový plán</a:t>
                      </a:r>
                    </a:p>
                  </a:txBody>
                  <a:tcPr marL="77886" marR="77886" marT="0" marB="0"/>
                </a:tc>
              </a:tr>
            </a:tbl>
          </a:graphicData>
        </a:graphic>
      </p:graphicFrame>
      <p:sp>
        <p:nvSpPr>
          <p:cNvPr id="13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2483768" y="6356350"/>
            <a:ext cx="3960440" cy="365125"/>
          </a:xfrm>
        </p:spPr>
        <p:txBody>
          <a:bodyPr/>
          <a:lstStyle/>
          <a:p>
            <a:r>
              <a:rPr lang="cs-CZ" sz="800" b="1" dirty="0" smtClean="0"/>
              <a:t>Analýza hrozeb pro ČR</a:t>
            </a:r>
          </a:p>
        </p:txBody>
      </p:sp>
      <p:sp>
        <p:nvSpPr>
          <p:cNvPr id="1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r>
              <a:rPr lang="cs-CZ" smtClean="0"/>
              <a:t>28. 4. 2015</a:t>
            </a:r>
            <a:endParaRPr lang="cs-CZ" dirty="0"/>
          </a:p>
        </p:txBody>
      </p:sp>
      <p:pic>
        <p:nvPicPr>
          <p:cNvPr id="8" name="Obrázek 7" descr="obrázek do pp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4"/>
            <a:ext cx="9144000" cy="107648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32472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4636" y="2132856"/>
            <a:ext cx="6874729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Nadpis 1"/>
          <p:cNvSpPr txBox="1">
            <a:spLocks/>
          </p:cNvSpPr>
          <p:nvPr/>
        </p:nvSpPr>
        <p:spPr>
          <a:xfrm>
            <a:off x="179512" y="1500174"/>
            <a:ext cx="8712968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cs-CZ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Ošetření rizik</a:t>
            </a:r>
            <a:endParaRPr kumimoji="0" lang="cs-CZ" sz="24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2483768" y="6356350"/>
            <a:ext cx="3960440" cy="365125"/>
          </a:xfrm>
        </p:spPr>
        <p:txBody>
          <a:bodyPr/>
          <a:lstStyle/>
          <a:p>
            <a:r>
              <a:rPr lang="cs-CZ" sz="800" b="1" dirty="0" smtClean="0"/>
              <a:t>Analýza hrozeb pro ČR</a:t>
            </a:r>
          </a:p>
        </p:txBody>
      </p:sp>
      <p:sp>
        <p:nvSpPr>
          <p:cNvPr id="1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r>
              <a:rPr lang="cs-CZ" smtClean="0"/>
              <a:t>28. 4. 2015</a:t>
            </a:r>
            <a:endParaRPr lang="cs-CZ" dirty="0"/>
          </a:p>
        </p:txBody>
      </p:sp>
      <p:pic>
        <p:nvPicPr>
          <p:cNvPr id="8" name="Obrázek 7" descr="obrázek do pp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24"/>
            <a:ext cx="9144000" cy="1076484"/>
          </a:xfrm>
          <a:prstGeom prst="rect">
            <a:avLst/>
          </a:prstGeom>
        </p:spPr>
      </p:pic>
      <p:sp>
        <p:nvSpPr>
          <p:cNvPr id="9" name="Freeform 21"/>
          <p:cNvSpPr>
            <a:spLocks/>
          </p:cNvSpPr>
          <p:nvPr/>
        </p:nvSpPr>
        <p:spPr bwMode="auto">
          <a:xfrm>
            <a:off x="2915816" y="5805264"/>
            <a:ext cx="2971800" cy="792088"/>
          </a:xfrm>
          <a:custGeom>
            <a:avLst/>
            <a:gdLst>
              <a:gd name="T0" fmla="*/ 1216323076 w 1436"/>
              <a:gd name="T1" fmla="*/ 278036343 h 899"/>
              <a:gd name="T2" fmla="*/ 483958423 w 1436"/>
              <a:gd name="T3" fmla="*/ 396040016 h 899"/>
              <a:gd name="T4" fmla="*/ 346907993 w 1436"/>
              <a:gd name="T5" fmla="*/ 514043609 h 899"/>
              <a:gd name="T6" fmla="*/ 591030234 w 1436"/>
              <a:gd name="T7" fmla="*/ 973127877 h 899"/>
              <a:gd name="T8" fmla="*/ 1666018762 w 1436"/>
              <a:gd name="T9" fmla="*/ 1301274315 h 899"/>
              <a:gd name="T10" fmla="*/ 1944401412 w 1436"/>
              <a:gd name="T11" fmla="*/ 1367550815 h 899"/>
              <a:gd name="T12" fmla="*/ 2147483647 w 1436"/>
              <a:gd name="T13" fmla="*/ 1445142567 h 899"/>
              <a:gd name="T14" fmla="*/ 2147483647 w 1436"/>
              <a:gd name="T15" fmla="*/ 1380482350 h 899"/>
              <a:gd name="T16" fmla="*/ 2147483647 w 1436"/>
              <a:gd name="T17" fmla="*/ 1301274315 h 899"/>
              <a:gd name="T18" fmla="*/ 2147483647 w 1436"/>
              <a:gd name="T19" fmla="*/ 1131543311 h 899"/>
              <a:gd name="T20" fmla="*/ 2147483647 w 1436"/>
              <a:gd name="T21" fmla="*/ 567388256 h 899"/>
              <a:gd name="T22" fmla="*/ 2147483647 w 1436"/>
              <a:gd name="T23" fmla="*/ 370176946 h 899"/>
              <a:gd name="T24" fmla="*/ 2147483647 w 1436"/>
              <a:gd name="T25" fmla="*/ 226308932 h 899"/>
              <a:gd name="T26" fmla="*/ 2147483647 w 1436"/>
              <a:gd name="T27" fmla="*/ 185895820 h 899"/>
              <a:gd name="T28" fmla="*/ 2147483647 w 1436"/>
              <a:gd name="T29" fmla="*/ 3233203 h 899"/>
              <a:gd name="T30" fmla="*/ 625292842 w 1436"/>
              <a:gd name="T31" fmla="*/ 54960632 h 899"/>
              <a:gd name="T32" fmla="*/ 205575708 w 1436"/>
              <a:gd name="T33" fmla="*/ 121236834 h 899"/>
              <a:gd name="T34" fmla="*/ 0 w 1436"/>
              <a:gd name="T35" fmla="*/ 147101176 h 89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436"/>
              <a:gd name="T55" fmla="*/ 0 h 899"/>
              <a:gd name="T56" fmla="*/ 1436 w 1436"/>
              <a:gd name="T57" fmla="*/ 899 h 899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436" h="899">
                <a:moveTo>
                  <a:pt x="284" y="172"/>
                </a:moveTo>
                <a:cubicBezTo>
                  <a:pt x="192" y="179"/>
                  <a:pt x="161" y="173"/>
                  <a:pt x="113" y="245"/>
                </a:cubicBezTo>
                <a:cubicBezTo>
                  <a:pt x="94" y="303"/>
                  <a:pt x="107" y="280"/>
                  <a:pt x="81" y="318"/>
                </a:cubicBezTo>
                <a:cubicBezTo>
                  <a:pt x="85" y="406"/>
                  <a:pt x="64" y="533"/>
                  <a:pt x="138" y="602"/>
                </a:cubicBezTo>
                <a:cubicBezTo>
                  <a:pt x="172" y="707"/>
                  <a:pt x="286" y="779"/>
                  <a:pt x="389" y="805"/>
                </a:cubicBezTo>
                <a:cubicBezTo>
                  <a:pt x="401" y="840"/>
                  <a:pt x="419" y="837"/>
                  <a:pt x="454" y="846"/>
                </a:cubicBezTo>
                <a:cubicBezTo>
                  <a:pt x="536" y="867"/>
                  <a:pt x="613" y="884"/>
                  <a:pt x="697" y="894"/>
                </a:cubicBezTo>
                <a:cubicBezTo>
                  <a:pt x="1073" y="888"/>
                  <a:pt x="1065" y="899"/>
                  <a:pt x="1298" y="854"/>
                </a:cubicBezTo>
                <a:cubicBezTo>
                  <a:pt x="1317" y="834"/>
                  <a:pt x="1363" y="805"/>
                  <a:pt x="1363" y="805"/>
                </a:cubicBezTo>
                <a:cubicBezTo>
                  <a:pt x="1375" y="769"/>
                  <a:pt x="1391" y="736"/>
                  <a:pt x="1403" y="700"/>
                </a:cubicBezTo>
                <a:cubicBezTo>
                  <a:pt x="1420" y="594"/>
                  <a:pt x="1436" y="450"/>
                  <a:pt x="1387" y="351"/>
                </a:cubicBezTo>
                <a:cubicBezTo>
                  <a:pt x="1368" y="313"/>
                  <a:pt x="1339" y="257"/>
                  <a:pt x="1306" y="229"/>
                </a:cubicBezTo>
                <a:cubicBezTo>
                  <a:pt x="1266" y="195"/>
                  <a:pt x="1209" y="161"/>
                  <a:pt x="1160" y="140"/>
                </a:cubicBezTo>
                <a:cubicBezTo>
                  <a:pt x="1136" y="130"/>
                  <a:pt x="1110" y="127"/>
                  <a:pt x="1087" y="115"/>
                </a:cubicBezTo>
                <a:cubicBezTo>
                  <a:pt x="915" y="27"/>
                  <a:pt x="699" y="14"/>
                  <a:pt x="511" y="2"/>
                </a:cubicBezTo>
                <a:cubicBezTo>
                  <a:pt x="337" y="7"/>
                  <a:pt x="283" y="0"/>
                  <a:pt x="146" y="34"/>
                </a:cubicBezTo>
                <a:cubicBezTo>
                  <a:pt x="110" y="43"/>
                  <a:pt x="81" y="61"/>
                  <a:pt x="48" y="75"/>
                </a:cubicBezTo>
                <a:cubicBezTo>
                  <a:pt x="33" y="82"/>
                  <a:pt x="0" y="91"/>
                  <a:pt x="0" y="91"/>
                </a:cubicBezTo>
              </a:path>
            </a:pathLst>
          </a:custGeom>
          <a:noFill/>
          <a:ln w="57150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1532472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Nadpis 1"/>
          <p:cNvSpPr txBox="1">
            <a:spLocks/>
          </p:cNvSpPr>
          <p:nvPr/>
        </p:nvSpPr>
        <p:spPr>
          <a:xfrm>
            <a:off x="179512" y="1500174"/>
            <a:ext cx="8712968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cs-CZ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Ošetření rizik</a:t>
            </a:r>
            <a:endParaRPr kumimoji="0" lang="cs-CZ" sz="24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7" name="Tabulka 2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1583791"/>
              </p:ext>
            </p:extLst>
          </p:nvPr>
        </p:nvGraphicFramePr>
        <p:xfrm>
          <a:off x="755576" y="2181494"/>
          <a:ext cx="7776864" cy="4127826"/>
        </p:xfrm>
        <a:graphic>
          <a:graphicData uri="http://schemas.openxmlformats.org/drawingml/2006/table">
            <a:tbl>
              <a:tblPr>
                <a:tableStyleId>{68D230F3-CF80-4859-8CE7-A43EE81993B5}</a:tableStyleId>
              </a:tblPr>
              <a:tblGrid>
                <a:gridCol w="7776864"/>
              </a:tblGrid>
              <a:tr h="4127826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  <a:defRPr/>
                      </a:pPr>
                      <a:endParaRPr lang="cs-CZ" sz="2400" dirty="0" smtClean="0"/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cs-CZ" sz="2400" dirty="0" smtClean="0"/>
                        <a:t>Druhá část úkolu: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cs-CZ" sz="2400" dirty="0" smtClean="0"/>
                        <a:t>promítnutí </a:t>
                      </a:r>
                      <a:r>
                        <a:rPr lang="cs-CZ" sz="2400" b="1" u="sng" dirty="0" smtClean="0"/>
                        <a:t>výsledků</a:t>
                      </a:r>
                      <a:r>
                        <a:rPr lang="cs-CZ" sz="2400" dirty="0" smtClean="0"/>
                        <a:t> posuzování rizik do </a:t>
                      </a:r>
                      <a:r>
                        <a:rPr lang="cs-CZ" sz="2400" b="1" u="sng" dirty="0" smtClean="0"/>
                        <a:t>metodických a strategických materiálů</a:t>
                      </a:r>
                      <a:r>
                        <a:rPr lang="cs-CZ" sz="2400" dirty="0" smtClean="0"/>
                        <a:t> v oblasti bezpečnosti státu</a:t>
                      </a:r>
                    </a:p>
                    <a:p>
                      <a:pPr marL="285750" marR="0" lvl="0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cs-CZ" sz="2400" dirty="0" smtClean="0"/>
                        <a:t>projednání v BRS</a:t>
                      </a:r>
                    </a:p>
                    <a:p>
                      <a:pPr marL="285750" marR="0" lvl="0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cs-CZ" sz="2400" dirty="0" smtClean="0"/>
                        <a:t>zpracování </a:t>
                      </a:r>
                      <a:r>
                        <a:rPr lang="cs-CZ" sz="2400" b="1" u="sng" dirty="0" smtClean="0"/>
                        <a:t>nových typových plánů</a:t>
                      </a:r>
                      <a:endParaRPr lang="cs-CZ" sz="2400" b="0" u="none" dirty="0" smtClean="0"/>
                    </a:p>
                    <a:p>
                      <a:pPr marL="285750" marR="0" lvl="0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cs-CZ" sz="2400" b="0" u="none" dirty="0" smtClean="0"/>
                        <a:t>rozpracování typových plánů v rámci </a:t>
                      </a:r>
                      <a:r>
                        <a:rPr lang="cs-CZ" sz="2400" b="1" u="sng" dirty="0" smtClean="0"/>
                        <a:t>krizových plánů </a:t>
                      </a:r>
                      <a:r>
                        <a:rPr lang="cs-CZ" sz="2400" b="0" u="none" dirty="0" smtClean="0"/>
                        <a:t>(krajů, ORP, ministerstev a jiných ÚSÚ)</a:t>
                      </a:r>
                    </a:p>
                    <a:p>
                      <a:pPr marL="285750" marR="0" lvl="0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cs-CZ" sz="2400" b="0" u="none" dirty="0" smtClean="0"/>
                        <a:t>nastavení opatření ke snižování rizik</a:t>
                      </a:r>
                      <a:endParaRPr lang="cs-CZ" sz="2400" dirty="0" smtClean="0"/>
                    </a:p>
                  </a:txBody>
                  <a:tcPr marL="77886" marR="77886" marT="0" marB="0"/>
                </a:tc>
              </a:tr>
            </a:tbl>
          </a:graphicData>
        </a:graphic>
      </p:graphicFrame>
      <p:sp>
        <p:nvSpPr>
          <p:cNvPr id="13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2483768" y="6356350"/>
            <a:ext cx="3960440" cy="365125"/>
          </a:xfrm>
        </p:spPr>
        <p:txBody>
          <a:bodyPr/>
          <a:lstStyle/>
          <a:p>
            <a:r>
              <a:rPr lang="cs-CZ" sz="800" b="1" dirty="0" smtClean="0"/>
              <a:t>Analýza hrozeb pro ČR</a:t>
            </a:r>
          </a:p>
        </p:txBody>
      </p:sp>
      <p:sp>
        <p:nvSpPr>
          <p:cNvPr id="1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r>
              <a:rPr lang="cs-CZ" smtClean="0"/>
              <a:t>28. 4. 2015</a:t>
            </a:r>
            <a:endParaRPr lang="cs-CZ" dirty="0"/>
          </a:p>
        </p:txBody>
      </p:sp>
      <p:pic>
        <p:nvPicPr>
          <p:cNvPr id="8" name="Obrázek 7" descr="obrázek do pp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4"/>
            <a:ext cx="9144000" cy="107648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32472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4636" y="2132856"/>
            <a:ext cx="6874729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Nadpis 1"/>
          <p:cNvSpPr txBox="1">
            <a:spLocks/>
          </p:cNvSpPr>
          <p:nvPr/>
        </p:nvSpPr>
        <p:spPr>
          <a:xfrm>
            <a:off x="179512" y="1500174"/>
            <a:ext cx="8712968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cs-CZ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Komunikace a konzultace</a:t>
            </a:r>
            <a:endParaRPr kumimoji="0" lang="cs-CZ" sz="24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2483768" y="6356350"/>
            <a:ext cx="3960440" cy="365125"/>
          </a:xfrm>
        </p:spPr>
        <p:txBody>
          <a:bodyPr/>
          <a:lstStyle/>
          <a:p>
            <a:r>
              <a:rPr lang="cs-CZ" sz="800" b="1" dirty="0" smtClean="0"/>
              <a:t>Analýza hrozeb pro ČR</a:t>
            </a:r>
          </a:p>
        </p:txBody>
      </p:sp>
      <p:sp>
        <p:nvSpPr>
          <p:cNvPr id="1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r>
              <a:rPr lang="cs-CZ" smtClean="0"/>
              <a:t>28. 4. 2015</a:t>
            </a:r>
            <a:endParaRPr lang="cs-CZ" dirty="0"/>
          </a:p>
        </p:txBody>
      </p:sp>
      <p:pic>
        <p:nvPicPr>
          <p:cNvPr id="8" name="Obrázek 7" descr="obrázek do pp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24"/>
            <a:ext cx="9144000" cy="1076484"/>
          </a:xfrm>
          <a:prstGeom prst="rect">
            <a:avLst/>
          </a:prstGeom>
        </p:spPr>
      </p:pic>
      <p:sp>
        <p:nvSpPr>
          <p:cNvPr id="9" name="Freeform 21"/>
          <p:cNvSpPr>
            <a:spLocks/>
          </p:cNvSpPr>
          <p:nvPr/>
        </p:nvSpPr>
        <p:spPr bwMode="auto">
          <a:xfrm>
            <a:off x="827584" y="2348880"/>
            <a:ext cx="2304256" cy="1656184"/>
          </a:xfrm>
          <a:custGeom>
            <a:avLst/>
            <a:gdLst>
              <a:gd name="T0" fmla="*/ 1216323076 w 1436"/>
              <a:gd name="T1" fmla="*/ 278036343 h 899"/>
              <a:gd name="T2" fmla="*/ 483958423 w 1436"/>
              <a:gd name="T3" fmla="*/ 396040016 h 899"/>
              <a:gd name="T4" fmla="*/ 346907993 w 1436"/>
              <a:gd name="T5" fmla="*/ 514043609 h 899"/>
              <a:gd name="T6" fmla="*/ 591030234 w 1436"/>
              <a:gd name="T7" fmla="*/ 973127877 h 899"/>
              <a:gd name="T8" fmla="*/ 1666018762 w 1436"/>
              <a:gd name="T9" fmla="*/ 1301274315 h 899"/>
              <a:gd name="T10" fmla="*/ 1944401412 w 1436"/>
              <a:gd name="T11" fmla="*/ 1367550815 h 899"/>
              <a:gd name="T12" fmla="*/ 2147483647 w 1436"/>
              <a:gd name="T13" fmla="*/ 1445142567 h 899"/>
              <a:gd name="T14" fmla="*/ 2147483647 w 1436"/>
              <a:gd name="T15" fmla="*/ 1380482350 h 899"/>
              <a:gd name="T16" fmla="*/ 2147483647 w 1436"/>
              <a:gd name="T17" fmla="*/ 1301274315 h 899"/>
              <a:gd name="T18" fmla="*/ 2147483647 w 1436"/>
              <a:gd name="T19" fmla="*/ 1131543311 h 899"/>
              <a:gd name="T20" fmla="*/ 2147483647 w 1436"/>
              <a:gd name="T21" fmla="*/ 567388256 h 899"/>
              <a:gd name="T22" fmla="*/ 2147483647 w 1436"/>
              <a:gd name="T23" fmla="*/ 370176946 h 899"/>
              <a:gd name="T24" fmla="*/ 2147483647 w 1436"/>
              <a:gd name="T25" fmla="*/ 226308932 h 899"/>
              <a:gd name="T26" fmla="*/ 2147483647 w 1436"/>
              <a:gd name="T27" fmla="*/ 185895820 h 899"/>
              <a:gd name="T28" fmla="*/ 2147483647 w 1436"/>
              <a:gd name="T29" fmla="*/ 3233203 h 899"/>
              <a:gd name="T30" fmla="*/ 625292842 w 1436"/>
              <a:gd name="T31" fmla="*/ 54960632 h 899"/>
              <a:gd name="T32" fmla="*/ 205575708 w 1436"/>
              <a:gd name="T33" fmla="*/ 121236834 h 899"/>
              <a:gd name="T34" fmla="*/ 0 w 1436"/>
              <a:gd name="T35" fmla="*/ 147101176 h 89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436"/>
              <a:gd name="T55" fmla="*/ 0 h 899"/>
              <a:gd name="T56" fmla="*/ 1436 w 1436"/>
              <a:gd name="T57" fmla="*/ 899 h 899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436" h="899">
                <a:moveTo>
                  <a:pt x="284" y="172"/>
                </a:moveTo>
                <a:cubicBezTo>
                  <a:pt x="192" y="179"/>
                  <a:pt x="161" y="173"/>
                  <a:pt x="113" y="245"/>
                </a:cubicBezTo>
                <a:cubicBezTo>
                  <a:pt x="94" y="303"/>
                  <a:pt x="107" y="280"/>
                  <a:pt x="81" y="318"/>
                </a:cubicBezTo>
                <a:cubicBezTo>
                  <a:pt x="85" y="406"/>
                  <a:pt x="64" y="533"/>
                  <a:pt x="138" y="602"/>
                </a:cubicBezTo>
                <a:cubicBezTo>
                  <a:pt x="172" y="707"/>
                  <a:pt x="286" y="779"/>
                  <a:pt x="389" y="805"/>
                </a:cubicBezTo>
                <a:cubicBezTo>
                  <a:pt x="401" y="840"/>
                  <a:pt x="419" y="837"/>
                  <a:pt x="454" y="846"/>
                </a:cubicBezTo>
                <a:cubicBezTo>
                  <a:pt x="536" y="867"/>
                  <a:pt x="613" y="884"/>
                  <a:pt x="697" y="894"/>
                </a:cubicBezTo>
                <a:cubicBezTo>
                  <a:pt x="1073" y="888"/>
                  <a:pt x="1065" y="899"/>
                  <a:pt x="1298" y="854"/>
                </a:cubicBezTo>
                <a:cubicBezTo>
                  <a:pt x="1317" y="834"/>
                  <a:pt x="1363" y="805"/>
                  <a:pt x="1363" y="805"/>
                </a:cubicBezTo>
                <a:cubicBezTo>
                  <a:pt x="1375" y="769"/>
                  <a:pt x="1391" y="736"/>
                  <a:pt x="1403" y="700"/>
                </a:cubicBezTo>
                <a:cubicBezTo>
                  <a:pt x="1420" y="594"/>
                  <a:pt x="1436" y="450"/>
                  <a:pt x="1387" y="351"/>
                </a:cubicBezTo>
                <a:cubicBezTo>
                  <a:pt x="1368" y="313"/>
                  <a:pt x="1339" y="257"/>
                  <a:pt x="1306" y="229"/>
                </a:cubicBezTo>
                <a:cubicBezTo>
                  <a:pt x="1266" y="195"/>
                  <a:pt x="1209" y="161"/>
                  <a:pt x="1160" y="140"/>
                </a:cubicBezTo>
                <a:cubicBezTo>
                  <a:pt x="1136" y="130"/>
                  <a:pt x="1110" y="127"/>
                  <a:pt x="1087" y="115"/>
                </a:cubicBezTo>
                <a:cubicBezTo>
                  <a:pt x="915" y="27"/>
                  <a:pt x="699" y="14"/>
                  <a:pt x="511" y="2"/>
                </a:cubicBezTo>
                <a:cubicBezTo>
                  <a:pt x="337" y="7"/>
                  <a:pt x="283" y="0"/>
                  <a:pt x="146" y="34"/>
                </a:cubicBezTo>
                <a:cubicBezTo>
                  <a:pt x="110" y="43"/>
                  <a:pt x="81" y="61"/>
                  <a:pt x="48" y="75"/>
                </a:cubicBezTo>
                <a:cubicBezTo>
                  <a:pt x="33" y="82"/>
                  <a:pt x="0" y="91"/>
                  <a:pt x="0" y="91"/>
                </a:cubicBezTo>
              </a:path>
            </a:pathLst>
          </a:custGeom>
          <a:noFill/>
          <a:ln w="57150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1532472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179512" y="188640"/>
            <a:ext cx="8712968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cs-CZ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Hrůzný sen krizového manažera</a:t>
            </a:r>
            <a:endParaRPr kumimoji="0" lang="cs-CZ" sz="24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" name="Picture 3" descr="Hrůzný se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01414"/>
            <a:ext cx="9144000" cy="559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28. 4. 2015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 smtClean="0"/>
              <a:t>Analýza hrozeb pro ČR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Nadpis 1"/>
          <p:cNvSpPr txBox="1">
            <a:spLocks/>
          </p:cNvSpPr>
          <p:nvPr/>
        </p:nvSpPr>
        <p:spPr>
          <a:xfrm>
            <a:off x="179512" y="1500174"/>
            <a:ext cx="8712968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cs-CZ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Komunikace a konzultace</a:t>
            </a:r>
            <a:endParaRPr kumimoji="0" lang="cs-CZ" sz="24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7" name="Tabulka 2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1583791"/>
              </p:ext>
            </p:extLst>
          </p:nvPr>
        </p:nvGraphicFramePr>
        <p:xfrm>
          <a:off x="755576" y="2181494"/>
          <a:ext cx="7776864" cy="4127826"/>
        </p:xfrm>
        <a:graphic>
          <a:graphicData uri="http://schemas.openxmlformats.org/drawingml/2006/table">
            <a:tbl>
              <a:tblPr>
                <a:tableStyleId>{68D230F3-CF80-4859-8CE7-A43EE81993B5}</a:tableStyleId>
              </a:tblPr>
              <a:tblGrid>
                <a:gridCol w="7776864"/>
              </a:tblGrid>
              <a:tr h="4127826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cs-CZ" sz="2400" dirty="0" smtClean="0"/>
                        <a:t>komunikace s ministerstvy a jinými ÚSÚ (</a:t>
                      </a:r>
                      <a:r>
                        <a:rPr lang="cs-CZ" sz="2400" b="1" u="sng" dirty="0" smtClean="0"/>
                        <a:t>rezorty</a:t>
                      </a:r>
                      <a:r>
                        <a:rPr lang="cs-CZ" sz="2400" dirty="0" smtClean="0"/>
                        <a:t>)</a:t>
                      </a:r>
                    </a:p>
                    <a:p>
                      <a:pPr marL="742950" marR="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cs-CZ" sz="2400" dirty="0" smtClean="0"/>
                        <a:t>vyžádání podkladů</a:t>
                      </a:r>
                    </a:p>
                    <a:p>
                      <a:pPr marL="742950" marR="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cs-CZ" sz="2400" dirty="0" smtClean="0"/>
                        <a:t>spolupráce při všech fázích posuzování rizik</a:t>
                      </a:r>
                    </a:p>
                    <a:p>
                      <a:pPr marL="742950" marR="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cs-CZ" sz="2400" dirty="0" smtClean="0"/>
                        <a:t>organizace seminářů pro dotčené rezorty </a:t>
                      </a:r>
                      <a:endParaRPr kumimoji="0" lang="cs-CZ" sz="24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</a:endParaRPr>
                    </a:p>
                    <a:p>
                      <a:pPr marL="285750" marR="0" lvl="0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endParaRPr lang="cs-CZ" sz="2400" dirty="0" smtClean="0"/>
                    </a:p>
                    <a:p>
                      <a:pPr marL="285750" marR="0" lvl="0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cs-CZ" sz="2400" dirty="0" smtClean="0"/>
                        <a:t>konzultace s </a:t>
                      </a:r>
                      <a:r>
                        <a:rPr lang="cs-CZ" sz="2400" b="1" u="sng" dirty="0" smtClean="0"/>
                        <a:t>akademickou půdou</a:t>
                      </a:r>
                      <a:endParaRPr kumimoji="0" lang="cs-CZ" sz="2400" b="1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marR="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cs-CZ" sz="2400" dirty="0" smtClean="0"/>
                        <a:t>platforma ochrany obyvatelstva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Char char="Ø"/>
                        <a:tabLst/>
                        <a:defRPr/>
                      </a:pPr>
                      <a:endParaRPr lang="cs-CZ" sz="2400" dirty="0" smtClean="0"/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cs-CZ" sz="2400" dirty="0" smtClean="0"/>
                        <a:t>informování </a:t>
                      </a:r>
                      <a:r>
                        <a:rPr lang="cs-CZ" sz="2400" b="1" u="sng" dirty="0" smtClean="0"/>
                        <a:t>tajemníků</a:t>
                      </a:r>
                      <a:r>
                        <a:rPr lang="cs-CZ" sz="2400" dirty="0" smtClean="0"/>
                        <a:t> bezpečnostních rad krajů</a:t>
                      </a:r>
                    </a:p>
                  </a:txBody>
                  <a:tcPr marL="77886" marR="77886" marT="0" marB="0"/>
                </a:tc>
              </a:tr>
            </a:tbl>
          </a:graphicData>
        </a:graphic>
      </p:graphicFrame>
      <p:sp>
        <p:nvSpPr>
          <p:cNvPr id="13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2483768" y="6356350"/>
            <a:ext cx="3960440" cy="365125"/>
          </a:xfrm>
        </p:spPr>
        <p:txBody>
          <a:bodyPr/>
          <a:lstStyle/>
          <a:p>
            <a:r>
              <a:rPr lang="cs-CZ" sz="800" b="1" dirty="0" smtClean="0"/>
              <a:t>Analýza hrozeb pro ČR</a:t>
            </a:r>
          </a:p>
        </p:txBody>
      </p:sp>
      <p:sp>
        <p:nvSpPr>
          <p:cNvPr id="1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r>
              <a:rPr lang="cs-CZ" smtClean="0"/>
              <a:t>28. 4. 2015</a:t>
            </a:r>
            <a:endParaRPr lang="cs-CZ" dirty="0"/>
          </a:p>
        </p:txBody>
      </p:sp>
      <p:pic>
        <p:nvPicPr>
          <p:cNvPr id="8" name="Obrázek 7" descr="obrázek do pp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4"/>
            <a:ext cx="9144000" cy="107648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32472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4636" y="2132856"/>
            <a:ext cx="6874729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Nadpis 1"/>
          <p:cNvSpPr txBox="1">
            <a:spLocks/>
          </p:cNvSpPr>
          <p:nvPr/>
        </p:nvSpPr>
        <p:spPr>
          <a:xfrm>
            <a:off x="179512" y="1500174"/>
            <a:ext cx="8712968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cs-CZ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Monitorování a přezkoumávání</a:t>
            </a:r>
            <a:endParaRPr kumimoji="0" lang="cs-CZ" sz="24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2483768" y="6356350"/>
            <a:ext cx="3960440" cy="365125"/>
          </a:xfrm>
        </p:spPr>
        <p:txBody>
          <a:bodyPr/>
          <a:lstStyle/>
          <a:p>
            <a:r>
              <a:rPr lang="cs-CZ" sz="800" b="1" dirty="0" smtClean="0"/>
              <a:t>Analýza hrozeb pro ČR</a:t>
            </a:r>
          </a:p>
        </p:txBody>
      </p:sp>
      <p:sp>
        <p:nvSpPr>
          <p:cNvPr id="1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r>
              <a:rPr lang="cs-CZ" smtClean="0"/>
              <a:t>28. 4. 2015</a:t>
            </a:r>
            <a:endParaRPr lang="cs-CZ" dirty="0"/>
          </a:p>
        </p:txBody>
      </p:sp>
      <p:pic>
        <p:nvPicPr>
          <p:cNvPr id="8" name="Obrázek 7" descr="obrázek do pp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24"/>
            <a:ext cx="9144000" cy="1076484"/>
          </a:xfrm>
          <a:prstGeom prst="rect">
            <a:avLst/>
          </a:prstGeom>
        </p:spPr>
      </p:pic>
      <p:sp>
        <p:nvSpPr>
          <p:cNvPr id="9" name="Freeform 21"/>
          <p:cNvSpPr>
            <a:spLocks/>
          </p:cNvSpPr>
          <p:nvPr/>
        </p:nvSpPr>
        <p:spPr bwMode="auto">
          <a:xfrm>
            <a:off x="5940152" y="2276872"/>
            <a:ext cx="2304256" cy="1656184"/>
          </a:xfrm>
          <a:custGeom>
            <a:avLst/>
            <a:gdLst>
              <a:gd name="T0" fmla="*/ 1216323076 w 1436"/>
              <a:gd name="T1" fmla="*/ 278036343 h 899"/>
              <a:gd name="T2" fmla="*/ 483958423 w 1436"/>
              <a:gd name="T3" fmla="*/ 396040016 h 899"/>
              <a:gd name="T4" fmla="*/ 346907993 w 1436"/>
              <a:gd name="T5" fmla="*/ 514043609 h 899"/>
              <a:gd name="T6" fmla="*/ 591030234 w 1436"/>
              <a:gd name="T7" fmla="*/ 973127877 h 899"/>
              <a:gd name="T8" fmla="*/ 1666018762 w 1436"/>
              <a:gd name="T9" fmla="*/ 1301274315 h 899"/>
              <a:gd name="T10" fmla="*/ 1944401412 w 1436"/>
              <a:gd name="T11" fmla="*/ 1367550815 h 899"/>
              <a:gd name="T12" fmla="*/ 2147483647 w 1436"/>
              <a:gd name="T13" fmla="*/ 1445142567 h 899"/>
              <a:gd name="T14" fmla="*/ 2147483647 w 1436"/>
              <a:gd name="T15" fmla="*/ 1380482350 h 899"/>
              <a:gd name="T16" fmla="*/ 2147483647 w 1436"/>
              <a:gd name="T17" fmla="*/ 1301274315 h 899"/>
              <a:gd name="T18" fmla="*/ 2147483647 w 1436"/>
              <a:gd name="T19" fmla="*/ 1131543311 h 899"/>
              <a:gd name="T20" fmla="*/ 2147483647 w 1436"/>
              <a:gd name="T21" fmla="*/ 567388256 h 899"/>
              <a:gd name="T22" fmla="*/ 2147483647 w 1436"/>
              <a:gd name="T23" fmla="*/ 370176946 h 899"/>
              <a:gd name="T24" fmla="*/ 2147483647 w 1436"/>
              <a:gd name="T25" fmla="*/ 226308932 h 899"/>
              <a:gd name="T26" fmla="*/ 2147483647 w 1436"/>
              <a:gd name="T27" fmla="*/ 185895820 h 899"/>
              <a:gd name="T28" fmla="*/ 2147483647 w 1436"/>
              <a:gd name="T29" fmla="*/ 3233203 h 899"/>
              <a:gd name="T30" fmla="*/ 625292842 w 1436"/>
              <a:gd name="T31" fmla="*/ 54960632 h 899"/>
              <a:gd name="T32" fmla="*/ 205575708 w 1436"/>
              <a:gd name="T33" fmla="*/ 121236834 h 899"/>
              <a:gd name="T34" fmla="*/ 0 w 1436"/>
              <a:gd name="T35" fmla="*/ 147101176 h 89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436"/>
              <a:gd name="T55" fmla="*/ 0 h 899"/>
              <a:gd name="T56" fmla="*/ 1436 w 1436"/>
              <a:gd name="T57" fmla="*/ 899 h 899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436" h="899">
                <a:moveTo>
                  <a:pt x="284" y="172"/>
                </a:moveTo>
                <a:cubicBezTo>
                  <a:pt x="192" y="179"/>
                  <a:pt x="161" y="173"/>
                  <a:pt x="113" y="245"/>
                </a:cubicBezTo>
                <a:cubicBezTo>
                  <a:pt x="94" y="303"/>
                  <a:pt x="107" y="280"/>
                  <a:pt x="81" y="318"/>
                </a:cubicBezTo>
                <a:cubicBezTo>
                  <a:pt x="85" y="406"/>
                  <a:pt x="64" y="533"/>
                  <a:pt x="138" y="602"/>
                </a:cubicBezTo>
                <a:cubicBezTo>
                  <a:pt x="172" y="707"/>
                  <a:pt x="286" y="779"/>
                  <a:pt x="389" y="805"/>
                </a:cubicBezTo>
                <a:cubicBezTo>
                  <a:pt x="401" y="840"/>
                  <a:pt x="419" y="837"/>
                  <a:pt x="454" y="846"/>
                </a:cubicBezTo>
                <a:cubicBezTo>
                  <a:pt x="536" y="867"/>
                  <a:pt x="613" y="884"/>
                  <a:pt x="697" y="894"/>
                </a:cubicBezTo>
                <a:cubicBezTo>
                  <a:pt x="1073" y="888"/>
                  <a:pt x="1065" y="899"/>
                  <a:pt x="1298" y="854"/>
                </a:cubicBezTo>
                <a:cubicBezTo>
                  <a:pt x="1317" y="834"/>
                  <a:pt x="1363" y="805"/>
                  <a:pt x="1363" y="805"/>
                </a:cubicBezTo>
                <a:cubicBezTo>
                  <a:pt x="1375" y="769"/>
                  <a:pt x="1391" y="736"/>
                  <a:pt x="1403" y="700"/>
                </a:cubicBezTo>
                <a:cubicBezTo>
                  <a:pt x="1420" y="594"/>
                  <a:pt x="1436" y="450"/>
                  <a:pt x="1387" y="351"/>
                </a:cubicBezTo>
                <a:cubicBezTo>
                  <a:pt x="1368" y="313"/>
                  <a:pt x="1339" y="257"/>
                  <a:pt x="1306" y="229"/>
                </a:cubicBezTo>
                <a:cubicBezTo>
                  <a:pt x="1266" y="195"/>
                  <a:pt x="1209" y="161"/>
                  <a:pt x="1160" y="140"/>
                </a:cubicBezTo>
                <a:cubicBezTo>
                  <a:pt x="1136" y="130"/>
                  <a:pt x="1110" y="127"/>
                  <a:pt x="1087" y="115"/>
                </a:cubicBezTo>
                <a:cubicBezTo>
                  <a:pt x="915" y="27"/>
                  <a:pt x="699" y="14"/>
                  <a:pt x="511" y="2"/>
                </a:cubicBezTo>
                <a:cubicBezTo>
                  <a:pt x="337" y="7"/>
                  <a:pt x="283" y="0"/>
                  <a:pt x="146" y="34"/>
                </a:cubicBezTo>
                <a:cubicBezTo>
                  <a:pt x="110" y="43"/>
                  <a:pt x="81" y="61"/>
                  <a:pt x="48" y="75"/>
                </a:cubicBezTo>
                <a:cubicBezTo>
                  <a:pt x="33" y="82"/>
                  <a:pt x="0" y="91"/>
                  <a:pt x="0" y="91"/>
                </a:cubicBezTo>
              </a:path>
            </a:pathLst>
          </a:custGeom>
          <a:noFill/>
          <a:ln w="57150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1532472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Nadpis 1"/>
          <p:cNvSpPr txBox="1">
            <a:spLocks/>
          </p:cNvSpPr>
          <p:nvPr/>
        </p:nvSpPr>
        <p:spPr>
          <a:xfrm>
            <a:off x="179512" y="1500174"/>
            <a:ext cx="8712968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cs-CZ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Monitorování a přezkoumávání</a:t>
            </a:r>
            <a:endParaRPr kumimoji="0" lang="cs-CZ" sz="24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7" name="Tabulka 2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1583791"/>
              </p:ext>
            </p:extLst>
          </p:nvPr>
        </p:nvGraphicFramePr>
        <p:xfrm>
          <a:off x="755576" y="2181494"/>
          <a:ext cx="7776864" cy="4127826"/>
        </p:xfrm>
        <a:graphic>
          <a:graphicData uri="http://schemas.openxmlformats.org/drawingml/2006/table">
            <a:tbl>
              <a:tblPr>
                <a:tableStyleId>{68D230F3-CF80-4859-8CE7-A43EE81993B5}</a:tableStyleId>
              </a:tblPr>
              <a:tblGrid>
                <a:gridCol w="7776864"/>
              </a:tblGrid>
              <a:tr h="4127826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cs-CZ" sz="2400" dirty="0" smtClean="0"/>
                        <a:t>Periodické opakování a zpřesnění celého procesu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cs-CZ" sz="2400" b="1" u="sng" dirty="0" smtClean="0"/>
                        <a:t>Revize</a:t>
                      </a:r>
                      <a:endParaRPr lang="cs-CZ" sz="2400" dirty="0" smtClean="0"/>
                    </a:p>
                    <a:p>
                      <a:pPr marL="742950" marR="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cs-CZ" sz="2400" dirty="0" smtClean="0"/>
                        <a:t>revize typů nebezpečí, přehodnocení, zahrnutí nových typů </a:t>
                      </a:r>
                    </a:p>
                    <a:p>
                      <a:pPr marL="742950" marR="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cs-CZ" sz="2400" dirty="0" smtClean="0"/>
                        <a:t>revize použitých metod </a:t>
                      </a:r>
                    </a:p>
                  </a:txBody>
                  <a:tcPr marL="77886" marR="77886" marT="0" marB="0"/>
                </a:tc>
              </a:tr>
            </a:tbl>
          </a:graphicData>
        </a:graphic>
      </p:graphicFrame>
      <p:sp>
        <p:nvSpPr>
          <p:cNvPr id="13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2483768" y="6356350"/>
            <a:ext cx="3960440" cy="365125"/>
          </a:xfrm>
        </p:spPr>
        <p:txBody>
          <a:bodyPr/>
          <a:lstStyle/>
          <a:p>
            <a:r>
              <a:rPr lang="cs-CZ" sz="800" b="1" dirty="0" smtClean="0"/>
              <a:t>Analýza hrozeb pro ČR</a:t>
            </a:r>
          </a:p>
        </p:txBody>
      </p:sp>
      <p:sp>
        <p:nvSpPr>
          <p:cNvPr id="1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r>
              <a:rPr lang="cs-CZ" smtClean="0"/>
              <a:t>28. 4. 2015</a:t>
            </a:r>
            <a:endParaRPr lang="cs-CZ" dirty="0"/>
          </a:p>
        </p:txBody>
      </p:sp>
      <p:pic>
        <p:nvPicPr>
          <p:cNvPr id="8" name="Obrázek 7" descr="obrázek do pp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4"/>
            <a:ext cx="9144000" cy="1076484"/>
          </a:xfrm>
          <a:prstGeom prst="rect">
            <a:avLst/>
          </a:prstGeom>
        </p:spPr>
      </p:pic>
      <p:sp>
        <p:nvSpPr>
          <p:cNvPr id="9" name="TextovéPole 8"/>
          <p:cNvSpPr txBox="1"/>
          <p:nvPr/>
        </p:nvSpPr>
        <p:spPr>
          <a:xfrm>
            <a:off x="755576" y="4305636"/>
            <a:ext cx="8136904" cy="23637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Ø"/>
              <a:defRPr/>
            </a:pPr>
            <a:r>
              <a:rPr lang="cs-CZ" sz="2400" b="1" u="sng" dirty="0" smtClean="0"/>
              <a:t>Opakování procesu</a:t>
            </a:r>
            <a:endParaRPr lang="cs-CZ" sz="2400" b="1" kern="0" dirty="0" smtClean="0"/>
          </a:p>
          <a:p>
            <a:pPr marL="742950" lvl="1" indent="-28575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cs-CZ" sz="2400" dirty="0" smtClean="0"/>
              <a:t>návrh periodicity 1 x 8 let - vazba na periodicitu Koncepce ochrany obyvatelstva (před nebo po ?)</a:t>
            </a:r>
          </a:p>
          <a:p>
            <a:pPr marL="742950" lvl="1" indent="-28575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cs-CZ" sz="2400" dirty="0" smtClean="0"/>
              <a:t>provedení procesu mimo periodu - v případě výrazné změny bezpečnostní a ekonomické situace ve světě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="" xmlns:p14="http://schemas.microsoft.com/office/powerpoint/2010/main" val="1532472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Nadpis 1"/>
          <p:cNvSpPr txBox="1">
            <a:spLocks/>
          </p:cNvSpPr>
          <p:nvPr/>
        </p:nvSpPr>
        <p:spPr>
          <a:xfrm>
            <a:off x="179512" y="1124744"/>
            <a:ext cx="8712968" cy="632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cs-CZ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Registr nebezpečí</a:t>
            </a:r>
            <a:endParaRPr kumimoji="0" lang="cs-CZ" sz="24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7" name="Tabulka 2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1583791"/>
              </p:ext>
            </p:extLst>
          </p:nvPr>
        </p:nvGraphicFramePr>
        <p:xfrm>
          <a:off x="251520" y="1916832"/>
          <a:ext cx="8640960" cy="4320480"/>
        </p:xfrm>
        <a:graphic>
          <a:graphicData uri="http://schemas.openxmlformats.org/drawingml/2006/table">
            <a:tbl>
              <a:tblPr>
                <a:tableStyleId>{68D230F3-CF80-4859-8CE7-A43EE81993B5}</a:tableStyleId>
              </a:tblPr>
              <a:tblGrid>
                <a:gridCol w="8640960"/>
              </a:tblGrid>
              <a:tr h="4320480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kumimoji="0" lang="cs-CZ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výstup 1. fáze posuzování rizik „</a:t>
                      </a:r>
                      <a:r>
                        <a:rPr kumimoji="0" lang="cs-CZ" sz="2400" b="1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identifikace nebezpečí</a:t>
                      </a:r>
                      <a:r>
                        <a:rPr kumimoji="0" lang="cs-CZ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“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kumimoji="0" lang="cs-CZ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1. krok – zpracován základní přehled (literatura, zkušenosti)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cs-CZ" sz="2400" dirty="0" smtClean="0">
                          <a:solidFill>
                            <a:prstClr val="black"/>
                          </a:solidFill>
                        </a:rPr>
                        <a:t>doplnění na základě podkladů poskytnutými rezorty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cs-CZ" sz="2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cs-CZ" sz="2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7886" marR="77886" marT="0" marB="0"/>
                </a:tc>
              </a:tr>
            </a:tbl>
          </a:graphicData>
        </a:graphic>
      </p:graphicFrame>
      <p:sp>
        <p:nvSpPr>
          <p:cNvPr id="13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2483768" y="6356350"/>
            <a:ext cx="3960440" cy="365125"/>
          </a:xfrm>
        </p:spPr>
        <p:txBody>
          <a:bodyPr/>
          <a:lstStyle/>
          <a:p>
            <a:r>
              <a:rPr lang="cs-CZ" sz="800" b="1" dirty="0" smtClean="0"/>
              <a:t>Analýza hrozeb pro ČR</a:t>
            </a:r>
          </a:p>
        </p:txBody>
      </p:sp>
      <p:sp>
        <p:nvSpPr>
          <p:cNvPr id="1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r>
              <a:rPr lang="cs-CZ" smtClean="0"/>
              <a:t>28. 4. 2015</a:t>
            </a:r>
            <a:endParaRPr lang="cs-CZ" dirty="0"/>
          </a:p>
        </p:txBody>
      </p:sp>
      <p:pic>
        <p:nvPicPr>
          <p:cNvPr id="8" name="Obrázek 7" descr="obrázek do pp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4"/>
            <a:ext cx="9144000" cy="1076484"/>
          </a:xfrm>
          <a:prstGeom prst="rect">
            <a:avLst/>
          </a:prstGeom>
        </p:spPr>
      </p:pic>
      <p:sp>
        <p:nvSpPr>
          <p:cNvPr id="12" name="Nadpis 1"/>
          <p:cNvSpPr txBox="1">
            <a:spLocks/>
          </p:cNvSpPr>
          <p:nvPr/>
        </p:nvSpPr>
        <p:spPr>
          <a:xfrm>
            <a:off x="179512" y="1989744"/>
            <a:ext cx="8712968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endParaRPr kumimoji="0" lang="cs-CZ" sz="24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4844" y="4278610"/>
            <a:ext cx="7785588" cy="18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Freeform 21"/>
          <p:cNvSpPr>
            <a:spLocks/>
          </p:cNvSpPr>
          <p:nvPr/>
        </p:nvSpPr>
        <p:spPr bwMode="auto">
          <a:xfrm>
            <a:off x="539552" y="4134594"/>
            <a:ext cx="1800200" cy="1152128"/>
          </a:xfrm>
          <a:custGeom>
            <a:avLst/>
            <a:gdLst>
              <a:gd name="T0" fmla="*/ 1216323076 w 1436"/>
              <a:gd name="T1" fmla="*/ 278036343 h 899"/>
              <a:gd name="T2" fmla="*/ 483958423 w 1436"/>
              <a:gd name="T3" fmla="*/ 396040016 h 899"/>
              <a:gd name="T4" fmla="*/ 346907993 w 1436"/>
              <a:gd name="T5" fmla="*/ 514043609 h 899"/>
              <a:gd name="T6" fmla="*/ 591030234 w 1436"/>
              <a:gd name="T7" fmla="*/ 973127877 h 899"/>
              <a:gd name="T8" fmla="*/ 1666018762 w 1436"/>
              <a:gd name="T9" fmla="*/ 1301274315 h 899"/>
              <a:gd name="T10" fmla="*/ 1944401412 w 1436"/>
              <a:gd name="T11" fmla="*/ 1367550815 h 899"/>
              <a:gd name="T12" fmla="*/ 2147483647 w 1436"/>
              <a:gd name="T13" fmla="*/ 1445142567 h 899"/>
              <a:gd name="T14" fmla="*/ 2147483647 w 1436"/>
              <a:gd name="T15" fmla="*/ 1380482350 h 899"/>
              <a:gd name="T16" fmla="*/ 2147483647 w 1436"/>
              <a:gd name="T17" fmla="*/ 1301274315 h 899"/>
              <a:gd name="T18" fmla="*/ 2147483647 w 1436"/>
              <a:gd name="T19" fmla="*/ 1131543311 h 899"/>
              <a:gd name="T20" fmla="*/ 2147483647 w 1436"/>
              <a:gd name="T21" fmla="*/ 567388256 h 899"/>
              <a:gd name="T22" fmla="*/ 2147483647 w 1436"/>
              <a:gd name="T23" fmla="*/ 370176946 h 899"/>
              <a:gd name="T24" fmla="*/ 2147483647 w 1436"/>
              <a:gd name="T25" fmla="*/ 226308932 h 899"/>
              <a:gd name="T26" fmla="*/ 2147483647 w 1436"/>
              <a:gd name="T27" fmla="*/ 185895820 h 899"/>
              <a:gd name="T28" fmla="*/ 2147483647 w 1436"/>
              <a:gd name="T29" fmla="*/ 3233203 h 899"/>
              <a:gd name="T30" fmla="*/ 625292842 w 1436"/>
              <a:gd name="T31" fmla="*/ 54960632 h 899"/>
              <a:gd name="T32" fmla="*/ 205575708 w 1436"/>
              <a:gd name="T33" fmla="*/ 121236834 h 899"/>
              <a:gd name="T34" fmla="*/ 0 w 1436"/>
              <a:gd name="T35" fmla="*/ 147101176 h 89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436"/>
              <a:gd name="T55" fmla="*/ 0 h 899"/>
              <a:gd name="T56" fmla="*/ 1436 w 1436"/>
              <a:gd name="T57" fmla="*/ 899 h 899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436" h="899">
                <a:moveTo>
                  <a:pt x="284" y="172"/>
                </a:moveTo>
                <a:cubicBezTo>
                  <a:pt x="192" y="179"/>
                  <a:pt x="161" y="173"/>
                  <a:pt x="113" y="245"/>
                </a:cubicBezTo>
                <a:cubicBezTo>
                  <a:pt x="94" y="303"/>
                  <a:pt x="107" y="280"/>
                  <a:pt x="81" y="318"/>
                </a:cubicBezTo>
                <a:cubicBezTo>
                  <a:pt x="85" y="406"/>
                  <a:pt x="64" y="533"/>
                  <a:pt x="138" y="602"/>
                </a:cubicBezTo>
                <a:cubicBezTo>
                  <a:pt x="172" y="707"/>
                  <a:pt x="286" y="779"/>
                  <a:pt x="389" y="805"/>
                </a:cubicBezTo>
                <a:cubicBezTo>
                  <a:pt x="401" y="840"/>
                  <a:pt x="419" y="837"/>
                  <a:pt x="454" y="846"/>
                </a:cubicBezTo>
                <a:cubicBezTo>
                  <a:pt x="536" y="867"/>
                  <a:pt x="613" y="884"/>
                  <a:pt x="697" y="894"/>
                </a:cubicBezTo>
                <a:cubicBezTo>
                  <a:pt x="1073" y="888"/>
                  <a:pt x="1065" y="899"/>
                  <a:pt x="1298" y="854"/>
                </a:cubicBezTo>
                <a:cubicBezTo>
                  <a:pt x="1317" y="834"/>
                  <a:pt x="1363" y="805"/>
                  <a:pt x="1363" y="805"/>
                </a:cubicBezTo>
                <a:cubicBezTo>
                  <a:pt x="1375" y="769"/>
                  <a:pt x="1391" y="736"/>
                  <a:pt x="1403" y="700"/>
                </a:cubicBezTo>
                <a:cubicBezTo>
                  <a:pt x="1420" y="594"/>
                  <a:pt x="1436" y="450"/>
                  <a:pt x="1387" y="351"/>
                </a:cubicBezTo>
                <a:cubicBezTo>
                  <a:pt x="1368" y="313"/>
                  <a:pt x="1339" y="257"/>
                  <a:pt x="1306" y="229"/>
                </a:cubicBezTo>
                <a:cubicBezTo>
                  <a:pt x="1266" y="195"/>
                  <a:pt x="1209" y="161"/>
                  <a:pt x="1160" y="140"/>
                </a:cubicBezTo>
                <a:cubicBezTo>
                  <a:pt x="1136" y="130"/>
                  <a:pt x="1110" y="127"/>
                  <a:pt x="1087" y="115"/>
                </a:cubicBezTo>
                <a:cubicBezTo>
                  <a:pt x="915" y="27"/>
                  <a:pt x="699" y="14"/>
                  <a:pt x="511" y="2"/>
                </a:cubicBezTo>
                <a:cubicBezTo>
                  <a:pt x="337" y="7"/>
                  <a:pt x="283" y="0"/>
                  <a:pt x="146" y="34"/>
                </a:cubicBezTo>
                <a:cubicBezTo>
                  <a:pt x="110" y="43"/>
                  <a:pt x="81" y="61"/>
                  <a:pt x="48" y="75"/>
                </a:cubicBezTo>
                <a:cubicBezTo>
                  <a:pt x="33" y="82"/>
                  <a:pt x="0" y="91"/>
                  <a:pt x="0" y="91"/>
                </a:cubicBezTo>
              </a:path>
            </a:pathLst>
          </a:custGeom>
          <a:noFill/>
          <a:ln w="57150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cs-CZ"/>
          </a:p>
        </p:txBody>
      </p:sp>
      <p:sp>
        <p:nvSpPr>
          <p:cNvPr id="17" name="Obdélníkový popisek 16"/>
          <p:cNvSpPr/>
          <p:nvPr/>
        </p:nvSpPr>
        <p:spPr>
          <a:xfrm>
            <a:off x="1187624" y="2550418"/>
            <a:ext cx="4032448" cy="1368152"/>
          </a:xfrm>
          <a:prstGeom prst="wedgeRectCallout">
            <a:avLst>
              <a:gd name="adj1" fmla="val -35870"/>
              <a:gd name="adj2" fmla="val 810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s-CZ" sz="2000" b="1" dirty="0" smtClean="0"/>
              <a:t>Kódové označení typu nebezpečí – uvedení kategorie</a:t>
            </a:r>
          </a:p>
          <a:p>
            <a:r>
              <a:rPr lang="cs-CZ" sz="2000" b="1" dirty="0" smtClean="0"/>
              <a:t>   (N – </a:t>
            </a:r>
            <a:r>
              <a:rPr lang="cs-CZ" sz="2000" b="1" dirty="0" err="1" smtClean="0"/>
              <a:t>naturogenní</a:t>
            </a:r>
            <a:r>
              <a:rPr lang="cs-CZ" sz="2000" b="1" dirty="0" smtClean="0"/>
              <a:t>, A – abiotické)</a:t>
            </a:r>
          </a:p>
          <a:p>
            <a:r>
              <a:rPr lang="cs-CZ" sz="2000" b="1" dirty="0" smtClean="0"/>
              <a:t>  + pořadové číslo v kategorii</a:t>
            </a:r>
            <a:endParaRPr lang="cs-CZ" sz="2000" b="1" dirty="0"/>
          </a:p>
        </p:txBody>
      </p:sp>
      <p:sp>
        <p:nvSpPr>
          <p:cNvPr id="18" name="Freeform 21"/>
          <p:cNvSpPr>
            <a:spLocks/>
          </p:cNvSpPr>
          <p:nvPr/>
        </p:nvSpPr>
        <p:spPr bwMode="auto">
          <a:xfrm>
            <a:off x="1619672" y="4206602"/>
            <a:ext cx="4464496" cy="1152128"/>
          </a:xfrm>
          <a:custGeom>
            <a:avLst/>
            <a:gdLst>
              <a:gd name="T0" fmla="*/ 1216323076 w 1436"/>
              <a:gd name="T1" fmla="*/ 278036343 h 899"/>
              <a:gd name="T2" fmla="*/ 483958423 w 1436"/>
              <a:gd name="T3" fmla="*/ 396040016 h 899"/>
              <a:gd name="T4" fmla="*/ 346907993 w 1436"/>
              <a:gd name="T5" fmla="*/ 514043609 h 899"/>
              <a:gd name="T6" fmla="*/ 591030234 w 1436"/>
              <a:gd name="T7" fmla="*/ 973127877 h 899"/>
              <a:gd name="T8" fmla="*/ 1666018762 w 1436"/>
              <a:gd name="T9" fmla="*/ 1301274315 h 899"/>
              <a:gd name="T10" fmla="*/ 1944401412 w 1436"/>
              <a:gd name="T11" fmla="*/ 1367550815 h 899"/>
              <a:gd name="T12" fmla="*/ 2147483647 w 1436"/>
              <a:gd name="T13" fmla="*/ 1445142567 h 899"/>
              <a:gd name="T14" fmla="*/ 2147483647 w 1436"/>
              <a:gd name="T15" fmla="*/ 1380482350 h 899"/>
              <a:gd name="T16" fmla="*/ 2147483647 w 1436"/>
              <a:gd name="T17" fmla="*/ 1301274315 h 899"/>
              <a:gd name="T18" fmla="*/ 2147483647 w 1436"/>
              <a:gd name="T19" fmla="*/ 1131543311 h 899"/>
              <a:gd name="T20" fmla="*/ 2147483647 w 1436"/>
              <a:gd name="T21" fmla="*/ 567388256 h 899"/>
              <a:gd name="T22" fmla="*/ 2147483647 w 1436"/>
              <a:gd name="T23" fmla="*/ 370176946 h 899"/>
              <a:gd name="T24" fmla="*/ 2147483647 w 1436"/>
              <a:gd name="T25" fmla="*/ 226308932 h 899"/>
              <a:gd name="T26" fmla="*/ 2147483647 w 1436"/>
              <a:gd name="T27" fmla="*/ 185895820 h 899"/>
              <a:gd name="T28" fmla="*/ 2147483647 w 1436"/>
              <a:gd name="T29" fmla="*/ 3233203 h 899"/>
              <a:gd name="T30" fmla="*/ 625292842 w 1436"/>
              <a:gd name="T31" fmla="*/ 54960632 h 899"/>
              <a:gd name="T32" fmla="*/ 205575708 w 1436"/>
              <a:gd name="T33" fmla="*/ 121236834 h 899"/>
              <a:gd name="T34" fmla="*/ 0 w 1436"/>
              <a:gd name="T35" fmla="*/ 147101176 h 89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436"/>
              <a:gd name="T55" fmla="*/ 0 h 899"/>
              <a:gd name="T56" fmla="*/ 1436 w 1436"/>
              <a:gd name="T57" fmla="*/ 899 h 899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436" h="899">
                <a:moveTo>
                  <a:pt x="284" y="172"/>
                </a:moveTo>
                <a:cubicBezTo>
                  <a:pt x="192" y="179"/>
                  <a:pt x="161" y="173"/>
                  <a:pt x="113" y="245"/>
                </a:cubicBezTo>
                <a:cubicBezTo>
                  <a:pt x="94" y="303"/>
                  <a:pt x="107" y="280"/>
                  <a:pt x="81" y="318"/>
                </a:cubicBezTo>
                <a:cubicBezTo>
                  <a:pt x="85" y="406"/>
                  <a:pt x="64" y="533"/>
                  <a:pt x="138" y="602"/>
                </a:cubicBezTo>
                <a:cubicBezTo>
                  <a:pt x="172" y="707"/>
                  <a:pt x="286" y="779"/>
                  <a:pt x="389" y="805"/>
                </a:cubicBezTo>
                <a:cubicBezTo>
                  <a:pt x="401" y="840"/>
                  <a:pt x="419" y="837"/>
                  <a:pt x="454" y="846"/>
                </a:cubicBezTo>
                <a:cubicBezTo>
                  <a:pt x="536" y="867"/>
                  <a:pt x="613" y="884"/>
                  <a:pt x="697" y="894"/>
                </a:cubicBezTo>
                <a:cubicBezTo>
                  <a:pt x="1073" y="888"/>
                  <a:pt x="1065" y="899"/>
                  <a:pt x="1298" y="854"/>
                </a:cubicBezTo>
                <a:cubicBezTo>
                  <a:pt x="1317" y="834"/>
                  <a:pt x="1363" y="805"/>
                  <a:pt x="1363" y="805"/>
                </a:cubicBezTo>
                <a:cubicBezTo>
                  <a:pt x="1375" y="769"/>
                  <a:pt x="1391" y="736"/>
                  <a:pt x="1403" y="700"/>
                </a:cubicBezTo>
                <a:cubicBezTo>
                  <a:pt x="1420" y="594"/>
                  <a:pt x="1436" y="450"/>
                  <a:pt x="1387" y="351"/>
                </a:cubicBezTo>
                <a:cubicBezTo>
                  <a:pt x="1368" y="313"/>
                  <a:pt x="1339" y="257"/>
                  <a:pt x="1306" y="229"/>
                </a:cubicBezTo>
                <a:cubicBezTo>
                  <a:pt x="1266" y="195"/>
                  <a:pt x="1209" y="161"/>
                  <a:pt x="1160" y="140"/>
                </a:cubicBezTo>
                <a:cubicBezTo>
                  <a:pt x="1136" y="130"/>
                  <a:pt x="1110" y="127"/>
                  <a:pt x="1087" y="115"/>
                </a:cubicBezTo>
                <a:cubicBezTo>
                  <a:pt x="915" y="27"/>
                  <a:pt x="699" y="14"/>
                  <a:pt x="511" y="2"/>
                </a:cubicBezTo>
                <a:cubicBezTo>
                  <a:pt x="337" y="7"/>
                  <a:pt x="283" y="0"/>
                  <a:pt x="146" y="34"/>
                </a:cubicBezTo>
                <a:cubicBezTo>
                  <a:pt x="110" y="43"/>
                  <a:pt x="81" y="61"/>
                  <a:pt x="48" y="75"/>
                </a:cubicBezTo>
                <a:cubicBezTo>
                  <a:pt x="33" y="82"/>
                  <a:pt x="0" y="91"/>
                  <a:pt x="0" y="91"/>
                </a:cubicBezTo>
              </a:path>
            </a:pathLst>
          </a:custGeom>
          <a:noFill/>
          <a:ln w="57150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cs-CZ"/>
          </a:p>
        </p:txBody>
      </p:sp>
      <p:sp>
        <p:nvSpPr>
          <p:cNvPr id="19" name="Obdélníkový popisek 18"/>
          <p:cNvSpPr/>
          <p:nvPr/>
        </p:nvSpPr>
        <p:spPr>
          <a:xfrm>
            <a:off x="3203848" y="2550418"/>
            <a:ext cx="4032448" cy="1368152"/>
          </a:xfrm>
          <a:prstGeom prst="wedgeRectCallout">
            <a:avLst>
              <a:gd name="adj1" fmla="val -35870"/>
              <a:gd name="adj2" fmla="val 810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s-CZ" sz="2000" b="1" dirty="0" smtClean="0"/>
              <a:t>Pojmenování typu nebezpečí</a:t>
            </a:r>
          </a:p>
          <a:p>
            <a:pPr>
              <a:buFontTx/>
              <a:buChar char="-"/>
            </a:pPr>
            <a:r>
              <a:rPr lang="cs-CZ" sz="2000" b="1" dirty="0" smtClean="0"/>
              <a:t> základní typ </a:t>
            </a:r>
          </a:p>
          <a:p>
            <a:pPr>
              <a:buFontTx/>
              <a:buChar char="-"/>
            </a:pPr>
            <a:r>
              <a:rPr lang="cs-CZ" sz="2000" b="1" dirty="0" smtClean="0"/>
              <a:t> bez uvažování příčin</a:t>
            </a:r>
            <a:endParaRPr lang="cs-CZ" sz="2000" b="1" dirty="0"/>
          </a:p>
        </p:txBody>
      </p:sp>
      <p:sp>
        <p:nvSpPr>
          <p:cNvPr id="20" name="Freeform 21"/>
          <p:cNvSpPr>
            <a:spLocks/>
          </p:cNvSpPr>
          <p:nvPr/>
        </p:nvSpPr>
        <p:spPr bwMode="auto">
          <a:xfrm>
            <a:off x="5508104" y="4134594"/>
            <a:ext cx="3024336" cy="1008112"/>
          </a:xfrm>
          <a:custGeom>
            <a:avLst/>
            <a:gdLst>
              <a:gd name="T0" fmla="*/ 1216323076 w 1436"/>
              <a:gd name="T1" fmla="*/ 278036343 h 899"/>
              <a:gd name="T2" fmla="*/ 483958423 w 1436"/>
              <a:gd name="T3" fmla="*/ 396040016 h 899"/>
              <a:gd name="T4" fmla="*/ 346907993 w 1436"/>
              <a:gd name="T5" fmla="*/ 514043609 h 899"/>
              <a:gd name="T6" fmla="*/ 591030234 w 1436"/>
              <a:gd name="T7" fmla="*/ 973127877 h 899"/>
              <a:gd name="T8" fmla="*/ 1666018762 w 1436"/>
              <a:gd name="T9" fmla="*/ 1301274315 h 899"/>
              <a:gd name="T10" fmla="*/ 1944401412 w 1436"/>
              <a:gd name="T11" fmla="*/ 1367550815 h 899"/>
              <a:gd name="T12" fmla="*/ 2147483647 w 1436"/>
              <a:gd name="T13" fmla="*/ 1445142567 h 899"/>
              <a:gd name="T14" fmla="*/ 2147483647 w 1436"/>
              <a:gd name="T15" fmla="*/ 1380482350 h 899"/>
              <a:gd name="T16" fmla="*/ 2147483647 w 1436"/>
              <a:gd name="T17" fmla="*/ 1301274315 h 899"/>
              <a:gd name="T18" fmla="*/ 2147483647 w 1436"/>
              <a:gd name="T19" fmla="*/ 1131543311 h 899"/>
              <a:gd name="T20" fmla="*/ 2147483647 w 1436"/>
              <a:gd name="T21" fmla="*/ 567388256 h 899"/>
              <a:gd name="T22" fmla="*/ 2147483647 w 1436"/>
              <a:gd name="T23" fmla="*/ 370176946 h 899"/>
              <a:gd name="T24" fmla="*/ 2147483647 w 1436"/>
              <a:gd name="T25" fmla="*/ 226308932 h 899"/>
              <a:gd name="T26" fmla="*/ 2147483647 w 1436"/>
              <a:gd name="T27" fmla="*/ 185895820 h 899"/>
              <a:gd name="T28" fmla="*/ 2147483647 w 1436"/>
              <a:gd name="T29" fmla="*/ 3233203 h 899"/>
              <a:gd name="T30" fmla="*/ 625292842 w 1436"/>
              <a:gd name="T31" fmla="*/ 54960632 h 899"/>
              <a:gd name="T32" fmla="*/ 205575708 w 1436"/>
              <a:gd name="T33" fmla="*/ 121236834 h 899"/>
              <a:gd name="T34" fmla="*/ 0 w 1436"/>
              <a:gd name="T35" fmla="*/ 147101176 h 89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436"/>
              <a:gd name="T55" fmla="*/ 0 h 899"/>
              <a:gd name="T56" fmla="*/ 1436 w 1436"/>
              <a:gd name="T57" fmla="*/ 899 h 899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436" h="899">
                <a:moveTo>
                  <a:pt x="284" y="172"/>
                </a:moveTo>
                <a:cubicBezTo>
                  <a:pt x="192" y="179"/>
                  <a:pt x="161" y="173"/>
                  <a:pt x="113" y="245"/>
                </a:cubicBezTo>
                <a:cubicBezTo>
                  <a:pt x="94" y="303"/>
                  <a:pt x="107" y="280"/>
                  <a:pt x="81" y="318"/>
                </a:cubicBezTo>
                <a:cubicBezTo>
                  <a:pt x="85" y="406"/>
                  <a:pt x="64" y="533"/>
                  <a:pt x="138" y="602"/>
                </a:cubicBezTo>
                <a:cubicBezTo>
                  <a:pt x="172" y="707"/>
                  <a:pt x="286" y="779"/>
                  <a:pt x="389" y="805"/>
                </a:cubicBezTo>
                <a:cubicBezTo>
                  <a:pt x="401" y="840"/>
                  <a:pt x="419" y="837"/>
                  <a:pt x="454" y="846"/>
                </a:cubicBezTo>
                <a:cubicBezTo>
                  <a:pt x="536" y="867"/>
                  <a:pt x="613" y="884"/>
                  <a:pt x="697" y="894"/>
                </a:cubicBezTo>
                <a:cubicBezTo>
                  <a:pt x="1073" y="888"/>
                  <a:pt x="1065" y="899"/>
                  <a:pt x="1298" y="854"/>
                </a:cubicBezTo>
                <a:cubicBezTo>
                  <a:pt x="1317" y="834"/>
                  <a:pt x="1363" y="805"/>
                  <a:pt x="1363" y="805"/>
                </a:cubicBezTo>
                <a:cubicBezTo>
                  <a:pt x="1375" y="769"/>
                  <a:pt x="1391" y="736"/>
                  <a:pt x="1403" y="700"/>
                </a:cubicBezTo>
                <a:cubicBezTo>
                  <a:pt x="1420" y="594"/>
                  <a:pt x="1436" y="450"/>
                  <a:pt x="1387" y="351"/>
                </a:cubicBezTo>
                <a:cubicBezTo>
                  <a:pt x="1368" y="313"/>
                  <a:pt x="1339" y="257"/>
                  <a:pt x="1306" y="229"/>
                </a:cubicBezTo>
                <a:cubicBezTo>
                  <a:pt x="1266" y="195"/>
                  <a:pt x="1209" y="161"/>
                  <a:pt x="1160" y="140"/>
                </a:cubicBezTo>
                <a:cubicBezTo>
                  <a:pt x="1136" y="130"/>
                  <a:pt x="1110" y="127"/>
                  <a:pt x="1087" y="115"/>
                </a:cubicBezTo>
                <a:cubicBezTo>
                  <a:pt x="915" y="27"/>
                  <a:pt x="699" y="14"/>
                  <a:pt x="511" y="2"/>
                </a:cubicBezTo>
                <a:cubicBezTo>
                  <a:pt x="337" y="7"/>
                  <a:pt x="283" y="0"/>
                  <a:pt x="146" y="34"/>
                </a:cubicBezTo>
                <a:cubicBezTo>
                  <a:pt x="110" y="43"/>
                  <a:pt x="81" y="61"/>
                  <a:pt x="48" y="75"/>
                </a:cubicBezTo>
                <a:cubicBezTo>
                  <a:pt x="33" y="82"/>
                  <a:pt x="0" y="91"/>
                  <a:pt x="0" y="91"/>
                </a:cubicBezTo>
              </a:path>
            </a:pathLst>
          </a:custGeom>
          <a:noFill/>
          <a:ln w="57150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cs-CZ"/>
          </a:p>
        </p:txBody>
      </p:sp>
      <p:sp>
        <p:nvSpPr>
          <p:cNvPr id="21" name="Obdélníkový popisek 20"/>
          <p:cNvSpPr/>
          <p:nvPr/>
        </p:nvSpPr>
        <p:spPr>
          <a:xfrm>
            <a:off x="2411760" y="2276872"/>
            <a:ext cx="6552728" cy="1656184"/>
          </a:xfrm>
          <a:prstGeom prst="wedgeRectCallout">
            <a:avLst>
              <a:gd name="adj1" fmla="val 8150"/>
              <a:gd name="adj2" fmla="val 7894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s-CZ" sz="2000" b="1" dirty="0" smtClean="0"/>
              <a:t>Ministerstvo nebo jiný ÚSÚ</a:t>
            </a:r>
            <a:r>
              <a:rPr lang="cs-CZ" sz="2000" dirty="0" smtClean="0"/>
              <a:t> (rezort), který je kompetentní k řešené problematice, a je schopen daný typ nebezpečí a z něho vyplývající riziko správně popsat, ohodnotit, stanovit opatření, popř. v závěru celého procesu zpracovat typový plán.</a:t>
            </a:r>
            <a:endParaRPr lang="cs-CZ" sz="2000" b="1" dirty="0"/>
          </a:p>
        </p:txBody>
      </p:sp>
      <p:sp>
        <p:nvSpPr>
          <p:cNvPr id="22" name="Obdélníkový popisek 21"/>
          <p:cNvSpPr/>
          <p:nvPr/>
        </p:nvSpPr>
        <p:spPr>
          <a:xfrm>
            <a:off x="179512" y="2694434"/>
            <a:ext cx="5472608" cy="1296144"/>
          </a:xfrm>
          <a:prstGeom prst="wedgeRectCallout">
            <a:avLst>
              <a:gd name="adj1" fmla="val 53822"/>
              <a:gd name="adj2" fmla="val 8685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s-CZ" sz="2000" dirty="0" smtClean="0"/>
              <a:t>Pokud je takových rezortů více, pak se stanoví „hlavní“ gestor (označen </a:t>
            </a:r>
            <a:r>
              <a:rPr lang="cs-CZ" sz="2000" b="1" dirty="0" smtClean="0"/>
              <a:t>tučně</a:t>
            </a:r>
            <a:r>
              <a:rPr lang="cs-CZ" sz="2000" dirty="0" smtClean="0"/>
              <a:t>). </a:t>
            </a:r>
            <a:r>
              <a:rPr lang="cs-CZ" sz="2000" dirty="0" err="1" smtClean="0"/>
              <a:t>Spolugestoři</a:t>
            </a:r>
            <a:r>
              <a:rPr lang="cs-CZ" sz="2000" dirty="0" smtClean="0"/>
              <a:t> poskytují součinnost. Gestor a </a:t>
            </a:r>
            <a:r>
              <a:rPr lang="cs-CZ" sz="2000" dirty="0" err="1" smtClean="0"/>
              <a:t>spolugestoři</a:t>
            </a:r>
            <a:r>
              <a:rPr lang="cs-CZ" sz="2000" dirty="0" smtClean="0"/>
              <a:t> se stanoví dohodou zainteresovaných rezortů.</a:t>
            </a:r>
            <a:endParaRPr lang="cs-CZ" sz="2000" dirty="0"/>
          </a:p>
        </p:txBody>
      </p:sp>
    </p:spTree>
    <p:extLst>
      <p:ext uri="{BB962C8B-B14F-4D97-AF65-F5344CB8AC3E}">
        <p14:creationId xmlns="" xmlns:p14="http://schemas.microsoft.com/office/powerpoint/2010/main" val="1532472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Nadpis 1"/>
          <p:cNvSpPr txBox="1">
            <a:spLocks/>
          </p:cNvSpPr>
          <p:nvPr/>
        </p:nvSpPr>
        <p:spPr>
          <a:xfrm>
            <a:off x="179512" y="1124744"/>
            <a:ext cx="8712968" cy="632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cs-CZ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Registr nebezpečí  - současný stav</a:t>
            </a:r>
            <a:endParaRPr kumimoji="0" lang="cs-CZ" sz="24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7" name="Tabulka 2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1583791"/>
              </p:ext>
            </p:extLst>
          </p:nvPr>
        </p:nvGraphicFramePr>
        <p:xfrm>
          <a:off x="251520" y="1916832"/>
          <a:ext cx="8640960" cy="4320480"/>
        </p:xfrm>
        <a:graphic>
          <a:graphicData uri="http://schemas.openxmlformats.org/drawingml/2006/table">
            <a:tbl>
              <a:tblPr>
                <a:tableStyleId>{68D230F3-CF80-4859-8CE7-A43EE81993B5}</a:tableStyleId>
              </a:tblPr>
              <a:tblGrid>
                <a:gridCol w="8640960"/>
              </a:tblGrid>
              <a:tr h="4320480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cs-CZ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cs-CZ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cs-CZ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cs-CZ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cs-CZ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cs-CZ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cs-CZ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cs-CZ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   25                     3                       6                             33                       5                   1 (6)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cs-CZ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                                                             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cs-CZ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                                                  celkem 73 typů nebezpečí</a:t>
                      </a:r>
                    </a:p>
                  </a:txBody>
                  <a:tcPr marL="77886" marR="77886" marT="0" marB="0"/>
                </a:tc>
              </a:tr>
            </a:tbl>
          </a:graphicData>
        </a:graphic>
      </p:graphicFrame>
      <p:sp>
        <p:nvSpPr>
          <p:cNvPr id="13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2483768" y="6356350"/>
            <a:ext cx="3960440" cy="365125"/>
          </a:xfrm>
        </p:spPr>
        <p:txBody>
          <a:bodyPr/>
          <a:lstStyle/>
          <a:p>
            <a:r>
              <a:rPr lang="cs-CZ" sz="800" b="1" dirty="0" smtClean="0"/>
              <a:t>Analýza hrozeb pro ČR</a:t>
            </a:r>
          </a:p>
        </p:txBody>
      </p:sp>
      <p:sp>
        <p:nvSpPr>
          <p:cNvPr id="1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r>
              <a:rPr lang="cs-CZ" smtClean="0"/>
              <a:t>28. 4. 2015</a:t>
            </a:r>
            <a:endParaRPr lang="cs-CZ" dirty="0"/>
          </a:p>
        </p:txBody>
      </p:sp>
      <p:pic>
        <p:nvPicPr>
          <p:cNvPr id="8" name="Obrázek 7" descr="obrázek do pp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4"/>
            <a:ext cx="9144000" cy="1076484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105397"/>
            <a:ext cx="9045252" cy="2331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532472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Nadpis 1"/>
          <p:cNvSpPr txBox="1">
            <a:spLocks/>
          </p:cNvSpPr>
          <p:nvPr/>
        </p:nvSpPr>
        <p:spPr>
          <a:xfrm>
            <a:off x="179512" y="1268760"/>
            <a:ext cx="8712968" cy="10235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cs-CZ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Analýza rizik</a:t>
            </a:r>
          </a:p>
          <a:p>
            <a:pPr lvl="0" algn="ctr">
              <a:spcBef>
                <a:spcPct val="0"/>
              </a:spcBef>
              <a:defRPr/>
            </a:pPr>
            <a:r>
              <a:rPr lang="cs-CZ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krok - Předběžná analýza</a:t>
            </a:r>
            <a:endParaRPr kumimoji="0" lang="cs-CZ" sz="24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7" name="Tabulka 2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1583791"/>
              </p:ext>
            </p:extLst>
          </p:nvPr>
        </p:nvGraphicFramePr>
        <p:xfrm>
          <a:off x="611560" y="2181494"/>
          <a:ext cx="7920881" cy="4127826"/>
        </p:xfrm>
        <a:graphic>
          <a:graphicData uri="http://schemas.openxmlformats.org/drawingml/2006/table">
            <a:tbl>
              <a:tblPr>
                <a:tableStyleId>{68D230F3-CF80-4859-8CE7-A43EE81993B5}</a:tableStyleId>
              </a:tblPr>
              <a:tblGrid>
                <a:gridCol w="7920881"/>
              </a:tblGrid>
              <a:tr h="4127826">
                <a:tc>
                  <a:txBody>
                    <a:bodyPr/>
                    <a:lstStyle/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buClr>
                          <a:schemeClr val="accent6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cs-CZ" sz="2400" b="0" baseline="0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Hodnocení typů nebezpečí s využitím jednoduché matice rizik – matice </a:t>
                      </a:r>
                      <a:r>
                        <a:rPr lang="cs-CZ" sz="2400" b="1" u="sng" baseline="0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následků</a:t>
                      </a:r>
                      <a:r>
                        <a:rPr lang="cs-CZ" sz="2400" b="1" baseline="0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 </a:t>
                      </a:r>
                      <a:r>
                        <a:rPr lang="cs-CZ" sz="2400" b="0" baseline="0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a</a:t>
                      </a:r>
                      <a:r>
                        <a:rPr lang="cs-CZ" sz="2400" b="1" baseline="0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 </a:t>
                      </a:r>
                      <a:r>
                        <a:rPr lang="cs-CZ" sz="2400" b="1" u="sng" baseline="0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pravděpodobnosti</a:t>
                      </a:r>
                      <a:endParaRPr lang="cs-CZ" sz="2400" b="0" u="none" baseline="0" dirty="0" smtClean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buClr>
                          <a:schemeClr val="accent6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cs-CZ" sz="2400" b="1" u="sng" baseline="0" dirty="0" smtClean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77886" marR="77886" marT="0" marB="0"/>
                </a:tc>
              </a:tr>
            </a:tbl>
          </a:graphicData>
        </a:graphic>
      </p:graphicFrame>
      <p:sp>
        <p:nvSpPr>
          <p:cNvPr id="13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2483768" y="6356350"/>
            <a:ext cx="3960440" cy="365125"/>
          </a:xfrm>
        </p:spPr>
        <p:txBody>
          <a:bodyPr/>
          <a:lstStyle/>
          <a:p>
            <a:r>
              <a:rPr lang="cs-CZ" sz="800" b="1" dirty="0" smtClean="0"/>
              <a:t>Analýza hrozeb pro ČR</a:t>
            </a:r>
          </a:p>
        </p:txBody>
      </p:sp>
      <p:sp>
        <p:nvSpPr>
          <p:cNvPr id="1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r>
              <a:rPr lang="cs-CZ" smtClean="0"/>
              <a:t>28. 4. 2015</a:t>
            </a:r>
            <a:endParaRPr lang="cs-CZ" dirty="0"/>
          </a:p>
        </p:txBody>
      </p:sp>
      <p:pic>
        <p:nvPicPr>
          <p:cNvPr id="8" name="Obrázek 7" descr="obrázek do pp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4"/>
            <a:ext cx="9144000" cy="1076484"/>
          </a:xfrm>
          <a:prstGeom prst="rect">
            <a:avLst/>
          </a:prstGeom>
        </p:spPr>
      </p:pic>
      <p:graphicFrame>
        <p:nvGraphicFramePr>
          <p:cNvPr id="9" name="Tabulka 8"/>
          <p:cNvGraphicFramePr>
            <a:graphicFrameLocks noGrp="1"/>
          </p:cNvGraphicFramePr>
          <p:nvPr/>
        </p:nvGraphicFramePr>
        <p:xfrm>
          <a:off x="251520" y="3789040"/>
          <a:ext cx="8712969" cy="1569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6"/>
                <a:gridCol w="2995242"/>
                <a:gridCol w="5213671"/>
              </a:tblGrid>
              <a:tr h="370840">
                <a:tc gridSpan="3">
                  <a:txBody>
                    <a:bodyPr/>
                    <a:lstStyle/>
                    <a:p>
                      <a:pPr marL="457200" marR="0" indent="-4572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buClr>
                          <a:schemeClr val="accent6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cs-CZ" sz="2400" b="1" u="none" baseline="0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Kritérium pravděpodobnosti (P)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2400" dirty="0">
                          <a:latin typeface="+mn-lt"/>
                          <a:ea typeface="Calibri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2400" dirty="0">
                          <a:latin typeface="+mn-lt"/>
                          <a:ea typeface="Calibri"/>
                        </a:rPr>
                        <a:t>málo pravděpodobné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2400" dirty="0">
                          <a:latin typeface="+mn-lt"/>
                          <a:ea typeface="Calibri"/>
                        </a:rPr>
                        <a:t>Existuje téměř jen teoretická možnost.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2400" dirty="0">
                          <a:latin typeface="+mn-lt"/>
                          <a:ea typeface="Calibri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2400" dirty="0">
                          <a:latin typeface="+mn-lt"/>
                          <a:ea typeface="Calibri"/>
                        </a:rPr>
                        <a:t>pravděpodobné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2400" dirty="0">
                          <a:latin typeface="+mn-lt"/>
                          <a:ea typeface="Calibri"/>
                        </a:rPr>
                        <a:t>Je to možné, ojedinělý výskyt.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2400" dirty="0">
                          <a:latin typeface="+mn-lt"/>
                          <a:ea typeface="Calibri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2400" dirty="0">
                          <a:latin typeface="+mn-lt"/>
                          <a:ea typeface="Calibri"/>
                        </a:rPr>
                        <a:t>velmi pravděpodobné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2400" dirty="0">
                          <a:latin typeface="+mn-lt"/>
                          <a:ea typeface="Calibri"/>
                        </a:rPr>
                        <a:t>Častý výskyt.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532472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Nadpis 1"/>
          <p:cNvSpPr txBox="1">
            <a:spLocks/>
          </p:cNvSpPr>
          <p:nvPr/>
        </p:nvSpPr>
        <p:spPr>
          <a:xfrm>
            <a:off x="179512" y="1500174"/>
            <a:ext cx="8712968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cs-CZ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Předběžná analýza</a:t>
            </a:r>
            <a:endParaRPr kumimoji="0" lang="cs-CZ" sz="24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7" name="Tabulka 2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1583791"/>
              </p:ext>
            </p:extLst>
          </p:nvPr>
        </p:nvGraphicFramePr>
        <p:xfrm>
          <a:off x="611560" y="2181494"/>
          <a:ext cx="7920881" cy="4127826"/>
        </p:xfrm>
        <a:graphic>
          <a:graphicData uri="http://schemas.openxmlformats.org/drawingml/2006/table">
            <a:tbl>
              <a:tblPr>
                <a:tableStyleId>{68D230F3-CF80-4859-8CE7-A43EE81993B5}</a:tableStyleId>
              </a:tblPr>
              <a:tblGrid>
                <a:gridCol w="7920881"/>
              </a:tblGrid>
              <a:tr h="4127826">
                <a:tc>
                  <a:txBody>
                    <a:bodyPr/>
                    <a:lstStyle/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buClr>
                          <a:schemeClr val="accent6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cs-CZ" sz="2400" b="1" u="sng" baseline="0" dirty="0" smtClean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77886" marR="77886" marT="0" marB="0"/>
                </a:tc>
              </a:tr>
            </a:tbl>
          </a:graphicData>
        </a:graphic>
      </p:graphicFrame>
      <p:sp>
        <p:nvSpPr>
          <p:cNvPr id="13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2483768" y="6356350"/>
            <a:ext cx="3960440" cy="365125"/>
          </a:xfrm>
        </p:spPr>
        <p:txBody>
          <a:bodyPr/>
          <a:lstStyle/>
          <a:p>
            <a:r>
              <a:rPr lang="cs-CZ" sz="800" b="1" dirty="0" smtClean="0"/>
              <a:t>Analýza hrozeb pro ČR</a:t>
            </a:r>
          </a:p>
        </p:txBody>
      </p:sp>
      <p:sp>
        <p:nvSpPr>
          <p:cNvPr id="1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r>
              <a:rPr lang="cs-CZ" smtClean="0"/>
              <a:t>28. 4. 2015</a:t>
            </a:r>
            <a:endParaRPr lang="cs-CZ" dirty="0"/>
          </a:p>
        </p:txBody>
      </p:sp>
      <p:pic>
        <p:nvPicPr>
          <p:cNvPr id="8" name="Obrázek 7" descr="obrázek do pp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4"/>
            <a:ext cx="9144000" cy="1076484"/>
          </a:xfrm>
          <a:prstGeom prst="rect">
            <a:avLst/>
          </a:prstGeom>
        </p:spPr>
      </p:pic>
      <p:graphicFrame>
        <p:nvGraphicFramePr>
          <p:cNvPr id="9" name="Tabulka 8"/>
          <p:cNvGraphicFramePr>
            <a:graphicFrameLocks noGrp="1"/>
          </p:cNvGraphicFramePr>
          <p:nvPr/>
        </p:nvGraphicFramePr>
        <p:xfrm>
          <a:off x="251520" y="2708920"/>
          <a:ext cx="8712969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6"/>
                <a:gridCol w="2016224"/>
                <a:gridCol w="6192689"/>
              </a:tblGrid>
              <a:tr h="370840">
                <a:tc gridSpan="3">
                  <a:txBody>
                    <a:bodyPr/>
                    <a:lstStyle/>
                    <a:p>
                      <a:pPr marL="457200" marR="0" indent="-4572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buClr>
                          <a:schemeClr val="accent6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cs-CZ" sz="2400" b="1" u="none" baseline="0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Kritérium následků (N)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2400" dirty="0">
                          <a:latin typeface="+mn-lt"/>
                          <a:ea typeface="Calibri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2400" dirty="0">
                          <a:latin typeface="+mn-lt"/>
                          <a:ea typeface="Calibri"/>
                        </a:rPr>
                        <a:t>nízké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2400" b="1" u="sng" dirty="0">
                          <a:latin typeface="+mn-lt"/>
                          <a:ea typeface="Calibri"/>
                        </a:rPr>
                        <a:t>Malý lokální dopad </a:t>
                      </a:r>
                      <a:r>
                        <a:rPr lang="cs-CZ" sz="2400" dirty="0">
                          <a:latin typeface="+mn-lt"/>
                          <a:ea typeface="Calibri"/>
                        </a:rPr>
                        <a:t>na životy a zdraví osob, majetek, životní prostředí.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2400" dirty="0">
                          <a:latin typeface="+mn-lt"/>
                          <a:ea typeface="Calibri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2400" dirty="0">
                          <a:latin typeface="+mn-lt"/>
                          <a:ea typeface="Calibri"/>
                        </a:rPr>
                        <a:t>významné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2400" b="1" u="sng" dirty="0">
                          <a:latin typeface="+mn-lt"/>
                          <a:ea typeface="Calibri"/>
                        </a:rPr>
                        <a:t>Větší dopad </a:t>
                      </a:r>
                      <a:r>
                        <a:rPr lang="cs-CZ" sz="2400" dirty="0">
                          <a:latin typeface="+mn-lt"/>
                          <a:ea typeface="Calibri"/>
                        </a:rPr>
                        <a:t>na životy a zdraví osob, majetek, životní prostředí </a:t>
                      </a:r>
                      <a:r>
                        <a:rPr lang="cs-CZ" sz="2400" b="1" u="sng" dirty="0">
                          <a:latin typeface="+mn-lt"/>
                          <a:ea typeface="Calibri"/>
                        </a:rPr>
                        <a:t>regionálního charakteru</a:t>
                      </a:r>
                      <a:r>
                        <a:rPr lang="cs-CZ" sz="2400" dirty="0">
                          <a:latin typeface="+mn-lt"/>
                          <a:ea typeface="Calibri"/>
                        </a:rPr>
                        <a:t>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2400" dirty="0">
                          <a:latin typeface="+mn-lt"/>
                          <a:ea typeface="Calibri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2400" dirty="0">
                          <a:latin typeface="+mn-lt"/>
                          <a:ea typeface="Calibri"/>
                        </a:rPr>
                        <a:t>katastrofické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2400" b="1" u="sng" dirty="0">
                          <a:latin typeface="+mn-lt"/>
                          <a:ea typeface="Calibri"/>
                        </a:rPr>
                        <a:t>Velmi rozsáhlé dopady </a:t>
                      </a:r>
                      <a:r>
                        <a:rPr lang="cs-CZ" sz="2400" dirty="0">
                          <a:latin typeface="+mn-lt"/>
                          <a:ea typeface="Calibri"/>
                        </a:rPr>
                        <a:t>na životy a zdraví osob, majetek, životní prostředí nebo ekonomickou či společenskou stabilitu </a:t>
                      </a:r>
                      <a:r>
                        <a:rPr lang="cs-CZ" sz="2400" b="1" u="sng" dirty="0">
                          <a:latin typeface="+mn-lt"/>
                          <a:ea typeface="Calibri"/>
                        </a:rPr>
                        <a:t>celostátního významu</a:t>
                      </a:r>
                      <a:r>
                        <a:rPr lang="cs-CZ" sz="2400" dirty="0">
                          <a:latin typeface="+mn-lt"/>
                          <a:ea typeface="Calibri"/>
                        </a:rPr>
                        <a:t>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532472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95830" y="1988840"/>
            <a:ext cx="4380626" cy="416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Nadpis 1"/>
          <p:cNvSpPr txBox="1">
            <a:spLocks/>
          </p:cNvSpPr>
          <p:nvPr/>
        </p:nvSpPr>
        <p:spPr>
          <a:xfrm>
            <a:off x="179512" y="1124744"/>
            <a:ext cx="8712968" cy="632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cs-CZ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Předběžná analýza</a:t>
            </a:r>
            <a:endParaRPr kumimoji="0" lang="cs-CZ" sz="24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7" name="Tabulka 2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1583791"/>
              </p:ext>
            </p:extLst>
          </p:nvPr>
        </p:nvGraphicFramePr>
        <p:xfrm>
          <a:off x="251520" y="1916832"/>
          <a:ext cx="8640960" cy="4320480"/>
        </p:xfrm>
        <a:graphic>
          <a:graphicData uri="http://schemas.openxmlformats.org/drawingml/2006/table">
            <a:tbl>
              <a:tblPr>
                <a:tableStyleId>{68D230F3-CF80-4859-8CE7-A43EE81993B5}</a:tableStyleId>
              </a:tblPr>
              <a:tblGrid>
                <a:gridCol w="8640960"/>
              </a:tblGrid>
              <a:tr h="4320480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kumimoji="0" lang="cs-CZ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Riziko  </a:t>
                      </a:r>
                      <a:r>
                        <a:rPr kumimoji="0" lang="cs-CZ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 = P x N  </a:t>
                      </a:r>
                      <a:r>
                        <a:rPr kumimoji="0" lang="cs-CZ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(hodnoty 1 – 9)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kumimoji="0" lang="cs-CZ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 skupiny typů nebezpečí</a:t>
                      </a:r>
                    </a:p>
                    <a:p>
                      <a:pPr marL="800100" marR="0" lvl="1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kumimoji="0" lang="cs-CZ" sz="2400" b="1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nízké</a:t>
                      </a:r>
                      <a:r>
                        <a:rPr kumimoji="0" lang="cs-CZ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riziko</a:t>
                      </a:r>
                    </a:p>
                    <a:p>
                      <a:pPr marL="800100" marR="0" lvl="1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kumimoji="0" lang="cs-CZ" sz="2400" b="1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vysoké</a:t>
                      </a:r>
                      <a:r>
                        <a:rPr kumimoji="0" lang="cs-CZ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riziko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cs-CZ" sz="2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7886" marR="77886" marT="0" marB="0"/>
                </a:tc>
              </a:tr>
            </a:tbl>
          </a:graphicData>
        </a:graphic>
      </p:graphicFrame>
      <p:sp>
        <p:nvSpPr>
          <p:cNvPr id="13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2483768" y="6356350"/>
            <a:ext cx="3960440" cy="365125"/>
          </a:xfrm>
        </p:spPr>
        <p:txBody>
          <a:bodyPr/>
          <a:lstStyle/>
          <a:p>
            <a:r>
              <a:rPr lang="cs-CZ" sz="800" b="1" dirty="0" smtClean="0"/>
              <a:t>Analýza hrozeb pro ČR</a:t>
            </a:r>
          </a:p>
        </p:txBody>
      </p:sp>
      <p:sp>
        <p:nvSpPr>
          <p:cNvPr id="1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r>
              <a:rPr lang="cs-CZ" smtClean="0"/>
              <a:t>28. 4. 2015</a:t>
            </a:r>
            <a:endParaRPr lang="cs-CZ" dirty="0"/>
          </a:p>
        </p:txBody>
      </p:sp>
      <p:pic>
        <p:nvPicPr>
          <p:cNvPr id="8" name="Obrázek 7" descr="obrázek do pp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24"/>
            <a:ext cx="9144000" cy="1076484"/>
          </a:xfrm>
          <a:prstGeom prst="rect">
            <a:avLst/>
          </a:prstGeom>
        </p:spPr>
      </p:pic>
      <p:sp>
        <p:nvSpPr>
          <p:cNvPr id="9" name="TextovéPole 8"/>
          <p:cNvSpPr txBox="1"/>
          <p:nvPr/>
        </p:nvSpPr>
        <p:spPr>
          <a:xfrm>
            <a:off x="2915816" y="4869160"/>
            <a:ext cx="46085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/>
              <a:t>Nízké riziko</a:t>
            </a:r>
          </a:p>
          <a:p>
            <a:r>
              <a:rPr lang="cs-CZ" sz="2400" dirty="0" smtClean="0"/>
              <a:t>typy nebezpečí </a:t>
            </a:r>
          </a:p>
          <a:p>
            <a:r>
              <a:rPr lang="cs-CZ" sz="2400" dirty="0" smtClean="0"/>
              <a:t>s hodnotou rizika</a:t>
            </a:r>
            <a:r>
              <a:rPr lang="cs-CZ" sz="2400" b="1" dirty="0" smtClean="0"/>
              <a:t> 3 a méně</a:t>
            </a:r>
            <a:endParaRPr lang="cs-CZ" sz="2400" b="1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5103186"/>
            <a:ext cx="864096" cy="99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5" name="Tvar 14"/>
          <p:cNvCxnSpPr>
            <a:endCxn id="10" idx="3"/>
          </p:cNvCxnSpPr>
          <p:nvPr/>
        </p:nvCxnSpPr>
        <p:spPr>
          <a:xfrm rot="10800000" flipV="1">
            <a:off x="1115616" y="5127287"/>
            <a:ext cx="1800200" cy="470953"/>
          </a:xfrm>
          <a:prstGeom prst="bentConnector3">
            <a:avLst>
              <a:gd name="adj1" fmla="val 50000"/>
            </a:avLst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ovéPole 21"/>
          <p:cNvSpPr txBox="1"/>
          <p:nvPr/>
        </p:nvSpPr>
        <p:spPr>
          <a:xfrm>
            <a:off x="3491880" y="3861048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cs-CZ" sz="2400" b="1" u="sng" dirty="0" smtClean="0">
                <a:solidFill>
                  <a:prstClr val="black"/>
                </a:solidFill>
              </a:rPr>
              <a:t>Matice rizik</a:t>
            </a:r>
          </a:p>
        </p:txBody>
      </p:sp>
      <p:sp>
        <p:nvSpPr>
          <p:cNvPr id="23" name="Freeform 21"/>
          <p:cNvSpPr>
            <a:spLocks/>
          </p:cNvSpPr>
          <p:nvPr/>
        </p:nvSpPr>
        <p:spPr bwMode="auto">
          <a:xfrm>
            <a:off x="5724128" y="2060848"/>
            <a:ext cx="3024336" cy="2088232"/>
          </a:xfrm>
          <a:custGeom>
            <a:avLst/>
            <a:gdLst>
              <a:gd name="T0" fmla="*/ 1216323076 w 1436"/>
              <a:gd name="T1" fmla="*/ 278036343 h 899"/>
              <a:gd name="T2" fmla="*/ 483958423 w 1436"/>
              <a:gd name="T3" fmla="*/ 396040016 h 899"/>
              <a:gd name="T4" fmla="*/ 346907993 w 1436"/>
              <a:gd name="T5" fmla="*/ 514043609 h 899"/>
              <a:gd name="T6" fmla="*/ 591030234 w 1436"/>
              <a:gd name="T7" fmla="*/ 973127877 h 899"/>
              <a:gd name="T8" fmla="*/ 1666018762 w 1436"/>
              <a:gd name="T9" fmla="*/ 1301274315 h 899"/>
              <a:gd name="T10" fmla="*/ 1944401412 w 1436"/>
              <a:gd name="T11" fmla="*/ 1367550815 h 899"/>
              <a:gd name="T12" fmla="*/ 2147483647 w 1436"/>
              <a:gd name="T13" fmla="*/ 1445142567 h 899"/>
              <a:gd name="T14" fmla="*/ 2147483647 w 1436"/>
              <a:gd name="T15" fmla="*/ 1380482350 h 899"/>
              <a:gd name="T16" fmla="*/ 2147483647 w 1436"/>
              <a:gd name="T17" fmla="*/ 1301274315 h 899"/>
              <a:gd name="T18" fmla="*/ 2147483647 w 1436"/>
              <a:gd name="T19" fmla="*/ 1131543311 h 899"/>
              <a:gd name="T20" fmla="*/ 2147483647 w 1436"/>
              <a:gd name="T21" fmla="*/ 567388256 h 899"/>
              <a:gd name="T22" fmla="*/ 2147483647 w 1436"/>
              <a:gd name="T23" fmla="*/ 370176946 h 899"/>
              <a:gd name="T24" fmla="*/ 2147483647 w 1436"/>
              <a:gd name="T25" fmla="*/ 226308932 h 899"/>
              <a:gd name="T26" fmla="*/ 2147483647 w 1436"/>
              <a:gd name="T27" fmla="*/ 185895820 h 899"/>
              <a:gd name="T28" fmla="*/ 2147483647 w 1436"/>
              <a:gd name="T29" fmla="*/ 3233203 h 899"/>
              <a:gd name="T30" fmla="*/ 625292842 w 1436"/>
              <a:gd name="T31" fmla="*/ 54960632 h 899"/>
              <a:gd name="T32" fmla="*/ 205575708 w 1436"/>
              <a:gd name="T33" fmla="*/ 121236834 h 899"/>
              <a:gd name="T34" fmla="*/ 0 w 1436"/>
              <a:gd name="T35" fmla="*/ 147101176 h 89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436"/>
              <a:gd name="T55" fmla="*/ 0 h 899"/>
              <a:gd name="T56" fmla="*/ 1436 w 1436"/>
              <a:gd name="T57" fmla="*/ 899 h 899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436" h="899">
                <a:moveTo>
                  <a:pt x="284" y="172"/>
                </a:moveTo>
                <a:cubicBezTo>
                  <a:pt x="192" y="179"/>
                  <a:pt x="161" y="173"/>
                  <a:pt x="113" y="245"/>
                </a:cubicBezTo>
                <a:cubicBezTo>
                  <a:pt x="94" y="303"/>
                  <a:pt x="107" y="280"/>
                  <a:pt x="81" y="318"/>
                </a:cubicBezTo>
                <a:cubicBezTo>
                  <a:pt x="85" y="406"/>
                  <a:pt x="64" y="533"/>
                  <a:pt x="138" y="602"/>
                </a:cubicBezTo>
                <a:cubicBezTo>
                  <a:pt x="172" y="707"/>
                  <a:pt x="286" y="779"/>
                  <a:pt x="389" y="805"/>
                </a:cubicBezTo>
                <a:cubicBezTo>
                  <a:pt x="401" y="840"/>
                  <a:pt x="419" y="837"/>
                  <a:pt x="454" y="846"/>
                </a:cubicBezTo>
                <a:cubicBezTo>
                  <a:pt x="536" y="867"/>
                  <a:pt x="613" y="884"/>
                  <a:pt x="697" y="894"/>
                </a:cubicBezTo>
                <a:cubicBezTo>
                  <a:pt x="1073" y="888"/>
                  <a:pt x="1065" y="899"/>
                  <a:pt x="1298" y="854"/>
                </a:cubicBezTo>
                <a:cubicBezTo>
                  <a:pt x="1317" y="834"/>
                  <a:pt x="1363" y="805"/>
                  <a:pt x="1363" y="805"/>
                </a:cubicBezTo>
                <a:cubicBezTo>
                  <a:pt x="1375" y="769"/>
                  <a:pt x="1391" y="736"/>
                  <a:pt x="1403" y="700"/>
                </a:cubicBezTo>
                <a:cubicBezTo>
                  <a:pt x="1420" y="594"/>
                  <a:pt x="1436" y="450"/>
                  <a:pt x="1387" y="351"/>
                </a:cubicBezTo>
                <a:cubicBezTo>
                  <a:pt x="1368" y="313"/>
                  <a:pt x="1339" y="257"/>
                  <a:pt x="1306" y="229"/>
                </a:cubicBezTo>
                <a:cubicBezTo>
                  <a:pt x="1266" y="195"/>
                  <a:pt x="1209" y="161"/>
                  <a:pt x="1160" y="140"/>
                </a:cubicBezTo>
                <a:cubicBezTo>
                  <a:pt x="1136" y="130"/>
                  <a:pt x="1110" y="127"/>
                  <a:pt x="1087" y="115"/>
                </a:cubicBezTo>
                <a:cubicBezTo>
                  <a:pt x="915" y="27"/>
                  <a:pt x="699" y="14"/>
                  <a:pt x="511" y="2"/>
                </a:cubicBezTo>
                <a:cubicBezTo>
                  <a:pt x="337" y="7"/>
                  <a:pt x="283" y="0"/>
                  <a:pt x="146" y="34"/>
                </a:cubicBezTo>
                <a:cubicBezTo>
                  <a:pt x="110" y="43"/>
                  <a:pt x="81" y="61"/>
                  <a:pt x="48" y="75"/>
                </a:cubicBezTo>
                <a:cubicBezTo>
                  <a:pt x="33" y="82"/>
                  <a:pt x="0" y="91"/>
                  <a:pt x="0" y="91"/>
                </a:cubicBezTo>
              </a:path>
            </a:pathLst>
          </a:custGeom>
          <a:noFill/>
          <a:ln w="57150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cs-CZ" dirty="0"/>
          </a:p>
        </p:txBody>
      </p:sp>
      <p:sp>
        <p:nvSpPr>
          <p:cNvPr id="24" name="Obdélníkový popisek 23"/>
          <p:cNvSpPr/>
          <p:nvPr/>
        </p:nvSpPr>
        <p:spPr>
          <a:xfrm>
            <a:off x="3131840" y="2204864"/>
            <a:ext cx="2520280" cy="1296144"/>
          </a:xfrm>
          <a:prstGeom prst="wedgeRectCallout">
            <a:avLst>
              <a:gd name="adj1" fmla="val 91793"/>
              <a:gd name="adj2" fmla="val 149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s-CZ" sz="2400" b="1" u="sng" dirty="0" err="1" smtClean="0"/>
              <a:t>Multikriteriální</a:t>
            </a:r>
            <a:r>
              <a:rPr lang="cs-CZ" sz="2400" b="1" u="sng" dirty="0" smtClean="0"/>
              <a:t> </a:t>
            </a:r>
          </a:p>
          <a:p>
            <a:r>
              <a:rPr lang="cs-CZ" sz="2400" b="1" u="sng" dirty="0" smtClean="0"/>
              <a:t>analýza</a:t>
            </a:r>
            <a:endParaRPr lang="cs-CZ" sz="2400" b="1" u="sng" dirty="0"/>
          </a:p>
        </p:txBody>
      </p:sp>
    </p:spTree>
    <p:extLst>
      <p:ext uri="{BB962C8B-B14F-4D97-AF65-F5344CB8AC3E}">
        <p14:creationId xmlns="" xmlns:p14="http://schemas.microsoft.com/office/powerpoint/2010/main" val="1532472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2" grpId="0"/>
      <p:bldP spid="23" grpId="0" animBg="1"/>
      <p:bldP spid="2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Nadpis 1"/>
          <p:cNvSpPr txBox="1">
            <a:spLocks/>
          </p:cNvSpPr>
          <p:nvPr/>
        </p:nvSpPr>
        <p:spPr>
          <a:xfrm>
            <a:off x="179512" y="1124744"/>
            <a:ext cx="8712968" cy="632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cs-CZ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Předběžná analýza - výsledky</a:t>
            </a:r>
            <a:endParaRPr kumimoji="0" lang="cs-CZ" sz="24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7" name="Tabulka 2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1583791"/>
              </p:ext>
            </p:extLst>
          </p:nvPr>
        </p:nvGraphicFramePr>
        <p:xfrm>
          <a:off x="251520" y="1916832"/>
          <a:ext cx="8640960" cy="4320480"/>
        </p:xfrm>
        <a:graphic>
          <a:graphicData uri="http://schemas.openxmlformats.org/drawingml/2006/table">
            <a:tbl>
              <a:tblPr>
                <a:tableStyleId>{68D230F3-CF80-4859-8CE7-A43EE81993B5}</a:tableStyleId>
              </a:tblPr>
              <a:tblGrid>
                <a:gridCol w="8640960"/>
              </a:tblGrid>
              <a:tr h="4320480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cs-CZ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cs-CZ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cs-CZ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cs-CZ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cs-CZ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cs-CZ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cs-CZ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cs-CZ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25/</a:t>
                      </a:r>
                      <a:r>
                        <a:rPr kumimoji="0" lang="cs-CZ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16</a:t>
                      </a:r>
                      <a:r>
                        <a:rPr kumimoji="0" lang="cs-CZ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               3/</a:t>
                      </a:r>
                      <a:r>
                        <a:rPr kumimoji="0" lang="cs-CZ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kumimoji="0" lang="cs-CZ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                6/0                      33/</a:t>
                      </a:r>
                      <a:r>
                        <a:rPr kumimoji="0" lang="cs-CZ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25</a:t>
                      </a:r>
                      <a:r>
                        <a:rPr kumimoji="0" lang="cs-CZ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                5/</a:t>
                      </a:r>
                      <a:r>
                        <a:rPr kumimoji="0" lang="cs-CZ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kumimoji="0" lang="cs-CZ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                 1/0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cs-CZ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                                                             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cs-CZ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                 celkem </a:t>
                      </a:r>
                      <a:r>
                        <a:rPr kumimoji="0" lang="cs-CZ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49</a:t>
                      </a:r>
                      <a:r>
                        <a:rPr kumimoji="0" lang="cs-CZ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typů nebezpečí – podrobná </a:t>
                      </a:r>
                      <a:r>
                        <a:rPr kumimoji="0" lang="cs-CZ" sz="2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multikriteriální</a:t>
                      </a:r>
                      <a:r>
                        <a:rPr kumimoji="0" lang="cs-CZ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analýza</a:t>
                      </a:r>
                    </a:p>
                  </a:txBody>
                  <a:tcPr marL="77886" marR="77886" marT="0" marB="0"/>
                </a:tc>
              </a:tr>
            </a:tbl>
          </a:graphicData>
        </a:graphic>
      </p:graphicFrame>
      <p:sp>
        <p:nvSpPr>
          <p:cNvPr id="13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2483768" y="6356350"/>
            <a:ext cx="3960440" cy="365125"/>
          </a:xfrm>
        </p:spPr>
        <p:txBody>
          <a:bodyPr/>
          <a:lstStyle/>
          <a:p>
            <a:r>
              <a:rPr lang="cs-CZ" sz="800" b="1" dirty="0" smtClean="0"/>
              <a:t>Analýza hrozeb pro ČR</a:t>
            </a:r>
          </a:p>
        </p:txBody>
      </p:sp>
      <p:sp>
        <p:nvSpPr>
          <p:cNvPr id="1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r>
              <a:rPr lang="cs-CZ" smtClean="0"/>
              <a:t>28. 4. 2015</a:t>
            </a:r>
            <a:endParaRPr lang="cs-CZ" dirty="0"/>
          </a:p>
        </p:txBody>
      </p:sp>
      <p:pic>
        <p:nvPicPr>
          <p:cNvPr id="8" name="Obrázek 7" descr="obrázek do pp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4"/>
            <a:ext cx="9144000" cy="1076484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105397"/>
            <a:ext cx="9045252" cy="2331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532472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Nadpis 1"/>
          <p:cNvSpPr txBox="1">
            <a:spLocks/>
          </p:cNvSpPr>
          <p:nvPr/>
        </p:nvSpPr>
        <p:spPr>
          <a:xfrm>
            <a:off x="179512" y="1124744"/>
            <a:ext cx="8712968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cs-CZ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krok -  Podrobná </a:t>
            </a:r>
            <a:r>
              <a:rPr lang="cs-CZ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multikriteriální</a:t>
            </a:r>
            <a:r>
              <a:rPr lang="cs-CZ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analýza</a:t>
            </a:r>
            <a:endParaRPr kumimoji="0" lang="cs-CZ" sz="24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2483768" y="6356350"/>
            <a:ext cx="3960440" cy="365125"/>
          </a:xfrm>
        </p:spPr>
        <p:txBody>
          <a:bodyPr/>
          <a:lstStyle/>
          <a:p>
            <a:r>
              <a:rPr lang="cs-CZ" sz="800" b="1" dirty="0" smtClean="0"/>
              <a:t>Analýza hrozeb pro ČR</a:t>
            </a:r>
          </a:p>
        </p:txBody>
      </p:sp>
      <p:sp>
        <p:nvSpPr>
          <p:cNvPr id="1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r>
              <a:rPr lang="cs-CZ" smtClean="0"/>
              <a:t>28. 4. 2015</a:t>
            </a:r>
            <a:endParaRPr lang="cs-CZ" dirty="0"/>
          </a:p>
        </p:txBody>
      </p:sp>
      <p:pic>
        <p:nvPicPr>
          <p:cNvPr id="8" name="Obrázek 7" descr="obrázek do pp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4"/>
            <a:ext cx="9144000" cy="1076484"/>
          </a:xfrm>
          <a:prstGeom prst="rect">
            <a:avLst/>
          </a:prstGeom>
        </p:spPr>
      </p:pic>
      <p:graphicFrame>
        <p:nvGraphicFramePr>
          <p:cNvPr id="20" name="Tabulka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1583791"/>
              </p:ext>
            </p:extLst>
          </p:nvPr>
        </p:nvGraphicFramePr>
        <p:xfrm>
          <a:off x="755576" y="1988840"/>
          <a:ext cx="7776864" cy="4320480"/>
        </p:xfrm>
        <a:graphic>
          <a:graphicData uri="http://schemas.openxmlformats.org/drawingml/2006/table">
            <a:tbl>
              <a:tblPr>
                <a:tableStyleId>{68D230F3-CF80-4859-8CE7-A43EE81993B5}</a:tableStyleId>
              </a:tblPr>
              <a:tblGrid>
                <a:gridCol w="7776864"/>
              </a:tblGrid>
              <a:tr h="4320480">
                <a:tc>
                  <a:txBody>
                    <a:bodyPr/>
                    <a:lstStyle/>
                    <a:p>
                      <a:pPr marL="457200" marR="0" indent="-4572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buClr>
                          <a:schemeClr val="accent6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cs-CZ" sz="2400" b="1" u="sng" kern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Princip </a:t>
                      </a:r>
                      <a:r>
                        <a:rPr lang="cs-CZ" sz="2400" b="1" u="sng" kern="1200" baseline="0" dirty="0" err="1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multikriteriální</a:t>
                      </a:r>
                      <a:r>
                        <a:rPr lang="cs-CZ" sz="2400" b="1" u="sng" kern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 analýzy</a:t>
                      </a:r>
                      <a:r>
                        <a:rPr lang="cs-CZ" sz="2400" b="1" kern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:</a:t>
                      </a:r>
                    </a:p>
                    <a:p>
                      <a:pPr marL="457200" marR="0" indent="-4572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buClr>
                          <a:schemeClr val="accent6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cs-CZ" sz="2400" b="1" kern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kritéria</a:t>
                      </a:r>
                    </a:p>
                    <a:p>
                      <a:pPr marL="457200" marR="0" indent="-4572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buClr>
                          <a:schemeClr val="accent6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cs-CZ" sz="2400" b="1" kern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škála hodnocení  0(1) – 10</a:t>
                      </a:r>
                    </a:p>
                    <a:p>
                      <a:pPr marL="457200" marR="0" indent="-4572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buClr>
                          <a:schemeClr val="accent6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cs-CZ" sz="2400" b="1" kern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výběr hodnot expertním odhadem</a:t>
                      </a:r>
                    </a:p>
                    <a:p>
                      <a:pPr marL="914400" marR="0" lvl="1" indent="-4572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>
                          <a:schemeClr val="accent6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cs-CZ" sz="2400" b="0" kern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hodnotitelský tým – gestoři pro jednotlivé typy nebezpečí</a:t>
                      </a:r>
                    </a:p>
                  </a:txBody>
                  <a:tcPr marL="77886" marR="77886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532472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Nadpis 1"/>
          <p:cNvSpPr txBox="1">
            <a:spLocks/>
          </p:cNvSpPr>
          <p:nvPr/>
        </p:nvSpPr>
        <p:spPr>
          <a:xfrm>
            <a:off x="179512" y="1500174"/>
            <a:ext cx="8712968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cs-CZ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Analýza hrozeb pro ČR</a:t>
            </a:r>
            <a:endParaRPr kumimoji="0" lang="cs-CZ" sz="24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7" name="Tabulka 2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1583791"/>
              </p:ext>
            </p:extLst>
          </p:nvPr>
        </p:nvGraphicFramePr>
        <p:xfrm>
          <a:off x="755576" y="2181494"/>
          <a:ext cx="7776864" cy="4127826"/>
        </p:xfrm>
        <a:graphic>
          <a:graphicData uri="http://schemas.openxmlformats.org/drawingml/2006/table">
            <a:tbl>
              <a:tblPr>
                <a:tableStyleId>{68D230F3-CF80-4859-8CE7-A43EE81993B5}</a:tableStyleId>
              </a:tblPr>
              <a:tblGrid>
                <a:gridCol w="7776864"/>
              </a:tblGrid>
              <a:tr h="4127826">
                <a:tc>
                  <a:txBody>
                    <a:bodyPr/>
                    <a:lstStyle/>
                    <a:p>
                      <a:pPr marL="457200" marR="0" indent="-4572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buClr>
                          <a:schemeClr val="accent6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cs-CZ" sz="2400" b="1" baseline="0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Zadání úkolu</a:t>
                      </a:r>
                    </a:p>
                    <a:p>
                      <a:pPr marL="457200" marR="0" indent="-4572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buClr>
                          <a:schemeClr val="accent6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cs-CZ" sz="2400" b="1" baseline="0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Proces řešení úkolu</a:t>
                      </a:r>
                    </a:p>
                    <a:p>
                      <a:pPr marL="457200" marR="0" indent="-4572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buClr>
                          <a:schemeClr val="accent6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cs-CZ" sz="2400" b="1" baseline="0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Registr nebezpečí</a:t>
                      </a:r>
                    </a:p>
                    <a:p>
                      <a:pPr marL="457200" marR="0" indent="-4572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buClr>
                          <a:schemeClr val="accent6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cs-CZ" sz="2400" b="1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Analýza rizik</a:t>
                      </a:r>
                    </a:p>
                    <a:p>
                      <a:pPr marL="457200" marR="0" indent="-4572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buClr>
                          <a:schemeClr val="accent6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cs-CZ" sz="2400" b="1" baseline="0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Hodnocení rizik</a:t>
                      </a:r>
                    </a:p>
                    <a:p>
                      <a:pPr marL="457200" marR="0" indent="-4572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buClr>
                          <a:schemeClr val="accent6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cs-CZ" sz="2400" b="1" baseline="0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Současný stav a další postup</a:t>
                      </a:r>
                    </a:p>
                    <a:p>
                      <a:pPr marL="457200" marR="0" indent="-4572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buClr>
                          <a:schemeClr val="accent6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cs-CZ" sz="2400" b="1" baseline="0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„Vedlejší produkty“</a:t>
                      </a:r>
                    </a:p>
                  </a:txBody>
                  <a:tcPr marL="77886" marR="77886" marT="0" marB="0" anchor="ctr"/>
                </a:tc>
              </a:tr>
            </a:tbl>
          </a:graphicData>
        </a:graphic>
      </p:graphicFrame>
      <p:sp>
        <p:nvSpPr>
          <p:cNvPr id="13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2483768" y="6356350"/>
            <a:ext cx="3960440" cy="365125"/>
          </a:xfrm>
        </p:spPr>
        <p:txBody>
          <a:bodyPr/>
          <a:lstStyle/>
          <a:p>
            <a:r>
              <a:rPr lang="cs-CZ" sz="800" b="1" dirty="0" smtClean="0"/>
              <a:t>Analýza hrozeb pro ČR</a:t>
            </a:r>
          </a:p>
        </p:txBody>
      </p:sp>
      <p:sp>
        <p:nvSpPr>
          <p:cNvPr id="1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r>
              <a:rPr lang="cs-CZ" smtClean="0"/>
              <a:t>28. 4. 2015</a:t>
            </a:r>
            <a:endParaRPr lang="cs-CZ" dirty="0"/>
          </a:p>
        </p:txBody>
      </p:sp>
      <p:pic>
        <p:nvPicPr>
          <p:cNvPr id="8" name="Obrázek 7" descr="obrázek do pp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4"/>
            <a:ext cx="9144000" cy="107648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32472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Nadpis 1"/>
          <p:cNvSpPr txBox="1">
            <a:spLocks/>
          </p:cNvSpPr>
          <p:nvPr/>
        </p:nvSpPr>
        <p:spPr>
          <a:xfrm>
            <a:off x="179512" y="836712"/>
            <a:ext cx="8712968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cs-CZ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Multikriteriální</a:t>
            </a:r>
            <a:r>
              <a:rPr lang="cs-CZ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analýza</a:t>
            </a:r>
            <a:endParaRPr lang="cs-CZ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2483768" y="6356350"/>
            <a:ext cx="3960440" cy="365125"/>
          </a:xfrm>
        </p:spPr>
        <p:txBody>
          <a:bodyPr/>
          <a:lstStyle/>
          <a:p>
            <a:r>
              <a:rPr lang="cs-CZ" sz="800" b="1" dirty="0" smtClean="0"/>
              <a:t>Analýza hrozeb pro ČR</a:t>
            </a:r>
          </a:p>
        </p:txBody>
      </p:sp>
      <p:sp>
        <p:nvSpPr>
          <p:cNvPr id="1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r>
              <a:rPr lang="cs-CZ" smtClean="0"/>
              <a:t>28. 4. 2015</a:t>
            </a:r>
            <a:endParaRPr lang="cs-CZ" dirty="0"/>
          </a:p>
        </p:txBody>
      </p:sp>
      <p:pic>
        <p:nvPicPr>
          <p:cNvPr id="8" name="Obrázek 7" descr="obrázek do pp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24"/>
            <a:ext cx="9144000" cy="1076484"/>
          </a:xfrm>
          <a:prstGeom prst="rect">
            <a:avLst/>
          </a:prstGeom>
        </p:spPr>
      </p:pic>
      <p:sp>
        <p:nvSpPr>
          <p:cNvPr id="20" name="Zaoblený obdélník 19"/>
          <p:cNvSpPr/>
          <p:nvPr/>
        </p:nvSpPr>
        <p:spPr>
          <a:xfrm>
            <a:off x="535306" y="1556792"/>
            <a:ext cx="1944216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000" b="1" dirty="0" smtClean="0"/>
              <a:t>RIZIKO</a:t>
            </a:r>
            <a:endParaRPr lang="cs-CZ" sz="2000" b="1" dirty="0"/>
          </a:p>
        </p:txBody>
      </p:sp>
      <p:sp>
        <p:nvSpPr>
          <p:cNvPr id="22" name="Zaoblený obdélník 21"/>
          <p:cNvSpPr/>
          <p:nvPr/>
        </p:nvSpPr>
        <p:spPr>
          <a:xfrm>
            <a:off x="319282" y="2852936"/>
            <a:ext cx="2376264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t" anchorCtr="0"/>
          <a:lstStyle/>
          <a:p>
            <a:pPr algn="ctr"/>
            <a:r>
              <a:rPr lang="cs-CZ" sz="2400" b="1" dirty="0" smtClean="0"/>
              <a:t>pravděpodobnost</a:t>
            </a:r>
            <a:endParaRPr lang="cs-CZ" sz="2400" b="1" dirty="0"/>
          </a:p>
        </p:txBody>
      </p:sp>
      <p:pic>
        <p:nvPicPr>
          <p:cNvPr id="23" name="Obrázek 22" descr="kostky.jpg"/>
          <p:cNvPicPr>
            <a:picLocks noChangeAspect="1"/>
          </p:cNvPicPr>
          <p:nvPr/>
        </p:nvPicPr>
        <p:blipFill>
          <a:blip r:embed="rId4" cstate="print"/>
          <a:srcRect l="29482" t="29503" b="23091"/>
          <a:stretch>
            <a:fillRect/>
          </a:stretch>
        </p:blipFill>
        <p:spPr>
          <a:xfrm>
            <a:off x="818481" y="3335972"/>
            <a:ext cx="1377867" cy="648072"/>
          </a:xfrm>
          <a:prstGeom prst="rect">
            <a:avLst/>
          </a:prstGeom>
        </p:spPr>
      </p:pic>
      <p:sp>
        <p:nvSpPr>
          <p:cNvPr id="24" name="Zaoblený obdélník 23"/>
          <p:cNvSpPr/>
          <p:nvPr/>
        </p:nvSpPr>
        <p:spPr>
          <a:xfrm>
            <a:off x="319414" y="4653136"/>
            <a:ext cx="2376000" cy="17281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cs-CZ" sz="2400" b="1" dirty="0" smtClean="0"/>
              <a:t>následky</a:t>
            </a:r>
            <a:endParaRPr lang="cs-CZ" sz="2400" b="1" dirty="0"/>
          </a:p>
        </p:txBody>
      </p:sp>
      <p:sp>
        <p:nvSpPr>
          <p:cNvPr id="29" name="Elipsa 28"/>
          <p:cNvSpPr/>
          <p:nvPr/>
        </p:nvSpPr>
        <p:spPr>
          <a:xfrm>
            <a:off x="715326" y="5661248"/>
            <a:ext cx="1584176" cy="64807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>
                <a:solidFill>
                  <a:schemeClr val="tx1"/>
                </a:solidFill>
              </a:rPr>
              <a:t>chráněné zájmy</a:t>
            </a: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30" name="Zaoblený obdélník 29"/>
          <p:cNvSpPr/>
          <p:nvPr/>
        </p:nvSpPr>
        <p:spPr>
          <a:xfrm>
            <a:off x="3419872" y="1628800"/>
            <a:ext cx="2376000" cy="11520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cs-CZ" sz="2400" b="1" dirty="0" smtClean="0"/>
              <a:t>životy </a:t>
            </a:r>
          </a:p>
          <a:p>
            <a:pPr algn="r"/>
            <a:r>
              <a:rPr lang="cs-CZ" sz="2400" b="1" dirty="0" smtClean="0"/>
              <a:t>a zdraví</a:t>
            </a:r>
          </a:p>
          <a:p>
            <a:pPr algn="r"/>
            <a:r>
              <a:rPr lang="cs-CZ" sz="2400" b="1" dirty="0" smtClean="0"/>
              <a:t>osob</a:t>
            </a:r>
            <a:endParaRPr lang="cs-CZ" sz="2400" b="1" dirty="0"/>
          </a:p>
        </p:txBody>
      </p:sp>
      <p:pic>
        <p:nvPicPr>
          <p:cNvPr id="25" name="Obrázek 24" descr="spol-rodi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3563888" y="1844824"/>
            <a:ext cx="779803" cy="692075"/>
          </a:xfrm>
          <a:prstGeom prst="rect">
            <a:avLst/>
          </a:prstGeom>
        </p:spPr>
      </p:pic>
      <p:sp>
        <p:nvSpPr>
          <p:cNvPr id="31" name="Zaoblený obdélník 30"/>
          <p:cNvSpPr/>
          <p:nvPr/>
        </p:nvSpPr>
        <p:spPr>
          <a:xfrm>
            <a:off x="3419872" y="2924944"/>
            <a:ext cx="2376000" cy="1152000"/>
          </a:xfrm>
          <a:prstGeom prst="roundRect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cs-CZ" sz="2400" b="1" dirty="0" smtClean="0"/>
              <a:t>majetek</a:t>
            </a:r>
            <a:endParaRPr lang="cs-CZ" sz="2400" b="1" dirty="0"/>
          </a:p>
        </p:txBody>
      </p:sp>
      <p:pic>
        <p:nvPicPr>
          <p:cNvPr id="27" name="Obrázek 26" descr="money-bag-clip-art_f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635896" y="3140968"/>
            <a:ext cx="688025" cy="684769"/>
          </a:xfrm>
          <a:prstGeom prst="rect">
            <a:avLst/>
          </a:prstGeom>
        </p:spPr>
      </p:pic>
      <p:sp>
        <p:nvSpPr>
          <p:cNvPr id="32" name="Zaoblený obdélník 31"/>
          <p:cNvSpPr/>
          <p:nvPr/>
        </p:nvSpPr>
        <p:spPr>
          <a:xfrm>
            <a:off x="3419872" y="4221088"/>
            <a:ext cx="2376000" cy="115200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r>
              <a:rPr lang="cs-CZ" sz="2400" b="1" dirty="0" smtClean="0"/>
              <a:t>životní prostředí</a:t>
            </a:r>
            <a:endParaRPr lang="cs-CZ" sz="2400" b="1" dirty="0"/>
          </a:p>
        </p:txBody>
      </p:sp>
      <p:pic>
        <p:nvPicPr>
          <p:cNvPr id="26" name="Obrázek 25" descr="kresba les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707904" y="4941168"/>
            <a:ext cx="1868368" cy="360040"/>
          </a:xfrm>
          <a:prstGeom prst="rect">
            <a:avLst/>
          </a:prstGeom>
        </p:spPr>
      </p:pic>
      <p:sp>
        <p:nvSpPr>
          <p:cNvPr id="33" name="Zaoblený obdélník 32"/>
          <p:cNvSpPr/>
          <p:nvPr/>
        </p:nvSpPr>
        <p:spPr>
          <a:xfrm>
            <a:off x="3419872" y="5517360"/>
            <a:ext cx="2376000" cy="115200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r"/>
            <a:r>
              <a:rPr lang="cs-CZ" sz="2400" b="1" dirty="0" smtClean="0"/>
              <a:t>společnost</a:t>
            </a:r>
            <a:endParaRPr lang="cs-CZ" sz="2400" b="1" dirty="0"/>
          </a:p>
        </p:txBody>
      </p:sp>
      <p:pic>
        <p:nvPicPr>
          <p:cNvPr id="28" name="Obrázek 27" descr="společenství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060" t="6365" r="6458" b="6828"/>
          <a:stretch>
            <a:fillRect/>
          </a:stretch>
        </p:blipFill>
        <p:spPr>
          <a:xfrm>
            <a:off x="3491880" y="5589240"/>
            <a:ext cx="864096" cy="864096"/>
          </a:xfrm>
          <a:prstGeom prst="rect">
            <a:avLst/>
          </a:prstGeom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588348">
            <a:off x="1997548" y="4770105"/>
            <a:ext cx="623081" cy="1108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" name="Picture 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18777415">
            <a:off x="402156" y="4717306"/>
            <a:ext cx="623081" cy="1108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6" name="Pravoúhlá spojovací čára 35"/>
          <p:cNvCxnSpPr>
            <a:stCxn id="24" idx="3"/>
            <a:endCxn id="30" idx="1"/>
          </p:cNvCxnSpPr>
          <p:nvPr/>
        </p:nvCxnSpPr>
        <p:spPr>
          <a:xfrm flipV="1">
            <a:off x="2695414" y="2204800"/>
            <a:ext cx="724458" cy="3312432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Pravoúhlá spojovací čára 39"/>
          <p:cNvCxnSpPr>
            <a:stCxn id="24" idx="3"/>
            <a:endCxn id="31" idx="1"/>
          </p:cNvCxnSpPr>
          <p:nvPr/>
        </p:nvCxnSpPr>
        <p:spPr>
          <a:xfrm flipV="1">
            <a:off x="2695414" y="3500944"/>
            <a:ext cx="724458" cy="2016288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Pravoúhlá spojovací čára 41"/>
          <p:cNvCxnSpPr>
            <a:stCxn id="24" idx="3"/>
            <a:endCxn id="32" idx="1"/>
          </p:cNvCxnSpPr>
          <p:nvPr/>
        </p:nvCxnSpPr>
        <p:spPr>
          <a:xfrm flipV="1">
            <a:off x="2695414" y="4797088"/>
            <a:ext cx="724458" cy="720144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Pravoúhlá spojovací čára 43"/>
          <p:cNvCxnSpPr>
            <a:stCxn id="24" idx="3"/>
            <a:endCxn id="33" idx="1"/>
          </p:cNvCxnSpPr>
          <p:nvPr/>
        </p:nvCxnSpPr>
        <p:spPr>
          <a:xfrm>
            <a:off x="2695414" y="5517232"/>
            <a:ext cx="724458" cy="576128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Je rovno 44"/>
          <p:cNvSpPr/>
          <p:nvPr/>
        </p:nvSpPr>
        <p:spPr>
          <a:xfrm>
            <a:off x="1151620" y="2348880"/>
            <a:ext cx="720080" cy="432048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  <p:sp>
        <p:nvSpPr>
          <p:cNvPr id="47" name="Násobení 46"/>
          <p:cNvSpPr/>
          <p:nvPr/>
        </p:nvSpPr>
        <p:spPr>
          <a:xfrm>
            <a:off x="1115616" y="4005064"/>
            <a:ext cx="792088" cy="648072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8" name="Zaoblený obdélníkový popisek 47"/>
          <p:cNvSpPr/>
          <p:nvPr/>
        </p:nvSpPr>
        <p:spPr>
          <a:xfrm>
            <a:off x="2267744" y="1052736"/>
            <a:ext cx="3528392" cy="1656184"/>
          </a:xfrm>
          <a:prstGeom prst="wedgeRoundRectCallout">
            <a:avLst>
              <a:gd name="adj1" fmla="val -66259"/>
              <a:gd name="adj2" fmla="val 61866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dirty="0" smtClean="0">
                <a:solidFill>
                  <a:schemeClr val="tx1"/>
                </a:solidFill>
              </a:rPr>
              <a:t>Vyjádřeno jako četnost možného vzniku události za určité časové období</a:t>
            </a:r>
            <a:endParaRPr lang="cs-CZ" sz="2400" dirty="0">
              <a:solidFill>
                <a:schemeClr val="tx1"/>
              </a:solidFill>
            </a:endParaRPr>
          </a:p>
        </p:txBody>
      </p:sp>
      <p:sp>
        <p:nvSpPr>
          <p:cNvPr id="49" name="Zaoblený obdélník 48"/>
          <p:cNvSpPr/>
          <p:nvPr/>
        </p:nvSpPr>
        <p:spPr>
          <a:xfrm>
            <a:off x="6588224" y="1268760"/>
            <a:ext cx="2376000" cy="9000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cs-CZ" sz="2400" b="1" dirty="0" smtClean="0"/>
              <a:t>smrtelné dopady</a:t>
            </a:r>
            <a:endParaRPr lang="cs-CZ" sz="2400" b="1" dirty="0"/>
          </a:p>
        </p:txBody>
      </p:sp>
      <p:pic>
        <p:nvPicPr>
          <p:cNvPr id="1031" name="Picture 7" descr="C:\Users\kromera\AppData\Local\Microsoft\Windows\Temporary Internet Files\Content.IE5\XOAPXOVJ\body-outline[1]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732240" y="1340768"/>
            <a:ext cx="720080" cy="720080"/>
          </a:xfrm>
          <a:prstGeom prst="rect">
            <a:avLst/>
          </a:prstGeom>
          <a:noFill/>
        </p:spPr>
      </p:pic>
      <p:sp>
        <p:nvSpPr>
          <p:cNvPr id="50" name="Zaoblený obdélník 49"/>
          <p:cNvSpPr/>
          <p:nvPr/>
        </p:nvSpPr>
        <p:spPr>
          <a:xfrm>
            <a:off x="6588224" y="2348880"/>
            <a:ext cx="2376000" cy="9000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cs-CZ" sz="2400" b="1" dirty="0" smtClean="0"/>
              <a:t>ohrožení</a:t>
            </a:r>
          </a:p>
          <a:p>
            <a:pPr algn="r"/>
            <a:r>
              <a:rPr lang="cs-CZ" sz="2400" b="1" dirty="0" smtClean="0"/>
              <a:t>osob</a:t>
            </a:r>
            <a:endParaRPr lang="cs-CZ" sz="2400" b="1" dirty="0"/>
          </a:p>
        </p:txBody>
      </p:sp>
      <p:pic>
        <p:nvPicPr>
          <p:cNvPr id="1033" name="Picture 9" descr="C:\Users\kromera\AppData\Local\Microsoft\Windows\Temporary Internet Files\Content.IE5\25FIXHWO\A_boy_with_a_cast_on_his_leg_walking_with_a_crutch_101113-217451-726009[1]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732240" y="2369901"/>
            <a:ext cx="720080" cy="853586"/>
          </a:xfrm>
          <a:prstGeom prst="rect">
            <a:avLst/>
          </a:prstGeom>
          <a:noFill/>
        </p:spPr>
      </p:pic>
      <p:cxnSp>
        <p:nvCxnSpPr>
          <p:cNvPr id="54" name="Pravoúhlá spojovací čára 53"/>
          <p:cNvCxnSpPr>
            <a:stCxn id="30" idx="3"/>
            <a:endCxn id="49" idx="1"/>
          </p:cNvCxnSpPr>
          <p:nvPr/>
        </p:nvCxnSpPr>
        <p:spPr>
          <a:xfrm flipV="1">
            <a:off x="5795872" y="1718760"/>
            <a:ext cx="792352" cy="486040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Pravoúhlá spojovací čára 55"/>
          <p:cNvCxnSpPr>
            <a:stCxn id="30" idx="3"/>
            <a:endCxn id="50" idx="1"/>
          </p:cNvCxnSpPr>
          <p:nvPr/>
        </p:nvCxnSpPr>
        <p:spPr>
          <a:xfrm>
            <a:off x="5795872" y="2204800"/>
            <a:ext cx="792352" cy="594080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Zaoblený obdélník 56"/>
          <p:cNvSpPr/>
          <p:nvPr/>
        </p:nvSpPr>
        <p:spPr>
          <a:xfrm>
            <a:off x="6588224" y="3573016"/>
            <a:ext cx="2376000" cy="90000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cs-CZ" sz="2400" b="1" dirty="0" smtClean="0"/>
              <a:t>omezení</a:t>
            </a:r>
          </a:p>
          <a:p>
            <a:pPr algn="r"/>
            <a:r>
              <a:rPr lang="cs-CZ" sz="2400" b="1" dirty="0" smtClean="0"/>
              <a:t>osob</a:t>
            </a:r>
            <a:endParaRPr lang="cs-CZ" sz="2400" b="1" dirty="0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732240" y="3645024"/>
            <a:ext cx="773832" cy="773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Zaoblený obdélník 58"/>
          <p:cNvSpPr/>
          <p:nvPr/>
        </p:nvSpPr>
        <p:spPr>
          <a:xfrm>
            <a:off x="6588224" y="4689240"/>
            <a:ext cx="2376000" cy="90000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cs-CZ" sz="2400" b="1" dirty="0" smtClean="0"/>
              <a:t>trvání</a:t>
            </a:r>
          </a:p>
          <a:p>
            <a:pPr algn="r"/>
            <a:r>
              <a:rPr lang="cs-CZ" sz="2400" b="1" dirty="0" smtClean="0"/>
              <a:t>omezení</a:t>
            </a:r>
            <a:endParaRPr lang="cs-CZ" sz="2400" b="1" dirty="0"/>
          </a:p>
        </p:txBody>
      </p:sp>
      <p:pic>
        <p:nvPicPr>
          <p:cNvPr id="1035" name="Picture 11" descr="C:\Users\kromera\AppData\Local\Microsoft\Windows\Temporary Internet Files\Content.IE5\6M2YF7FJ\clock-icon[1]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732240" y="4797152"/>
            <a:ext cx="722429" cy="720080"/>
          </a:xfrm>
          <a:prstGeom prst="rect">
            <a:avLst/>
          </a:prstGeom>
          <a:noFill/>
        </p:spPr>
      </p:pic>
      <p:sp>
        <p:nvSpPr>
          <p:cNvPr id="61" name="Zaoblený obdélník 60"/>
          <p:cNvSpPr/>
          <p:nvPr/>
        </p:nvSpPr>
        <p:spPr>
          <a:xfrm>
            <a:off x="6588224" y="5769360"/>
            <a:ext cx="2376000" cy="90000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cs-CZ" sz="2400" b="1" dirty="0" smtClean="0"/>
              <a:t>omezení</a:t>
            </a:r>
          </a:p>
          <a:p>
            <a:pPr algn="r"/>
            <a:r>
              <a:rPr lang="cs-CZ" sz="2400" b="1" dirty="0" smtClean="0"/>
              <a:t>společnosti</a:t>
            </a:r>
            <a:endParaRPr lang="cs-CZ" sz="2400" b="1" dirty="0"/>
          </a:p>
        </p:txBody>
      </p:sp>
      <p:pic>
        <p:nvPicPr>
          <p:cNvPr id="65" name="Obrázek 64" descr="společenství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060" t="6365" r="6458" b="6828"/>
          <a:stretch>
            <a:fillRect/>
          </a:stretch>
        </p:blipFill>
        <p:spPr>
          <a:xfrm>
            <a:off x="6588224" y="5733256"/>
            <a:ext cx="864096" cy="864096"/>
          </a:xfrm>
          <a:prstGeom prst="rect">
            <a:avLst/>
          </a:prstGeom>
        </p:spPr>
      </p:pic>
      <p:cxnSp>
        <p:nvCxnSpPr>
          <p:cNvPr id="67" name="Pravoúhlá spojovací čára 66"/>
          <p:cNvCxnSpPr>
            <a:stCxn id="33" idx="3"/>
            <a:endCxn id="57" idx="1"/>
          </p:cNvCxnSpPr>
          <p:nvPr/>
        </p:nvCxnSpPr>
        <p:spPr>
          <a:xfrm flipV="1">
            <a:off x="5795872" y="4023016"/>
            <a:ext cx="792352" cy="2070344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Pravoúhlá spojovací čára 68"/>
          <p:cNvCxnSpPr>
            <a:stCxn id="33" idx="3"/>
            <a:endCxn id="59" idx="1"/>
          </p:cNvCxnSpPr>
          <p:nvPr/>
        </p:nvCxnSpPr>
        <p:spPr>
          <a:xfrm flipV="1">
            <a:off x="5795872" y="5139240"/>
            <a:ext cx="792352" cy="954120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Pravoúhlá spojovací čára 70"/>
          <p:cNvCxnSpPr>
            <a:stCxn id="33" idx="3"/>
            <a:endCxn id="65" idx="1"/>
          </p:cNvCxnSpPr>
          <p:nvPr/>
        </p:nvCxnSpPr>
        <p:spPr>
          <a:xfrm>
            <a:off x="5795872" y="6093360"/>
            <a:ext cx="792352" cy="71944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Zaoblený obdélníkový popisek 51"/>
          <p:cNvSpPr/>
          <p:nvPr/>
        </p:nvSpPr>
        <p:spPr>
          <a:xfrm>
            <a:off x="2123728" y="548680"/>
            <a:ext cx="4320480" cy="1656184"/>
          </a:xfrm>
          <a:prstGeom prst="wedgeRoundRectCallout">
            <a:avLst>
              <a:gd name="adj1" fmla="val 55066"/>
              <a:gd name="adj2" fmla="val 75828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dirty="0" smtClean="0">
                <a:solidFill>
                  <a:schemeClr val="tx1"/>
                </a:solidFill>
              </a:rPr>
              <a:t>Osoby, vůči kterým je nutno činit neodkladná opatření, např. záchranné práce, zdravotnické ošetření, evakuace</a:t>
            </a:r>
            <a:endParaRPr lang="cs-CZ" sz="2400" dirty="0">
              <a:solidFill>
                <a:schemeClr val="tx1"/>
              </a:solidFill>
            </a:endParaRPr>
          </a:p>
        </p:txBody>
      </p:sp>
      <p:sp>
        <p:nvSpPr>
          <p:cNvPr id="72" name="Zaoblený obdélníkový popisek 71"/>
          <p:cNvSpPr/>
          <p:nvPr/>
        </p:nvSpPr>
        <p:spPr>
          <a:xfrm>
            <a:off x="1331640" y="1484784"/>
            <a:ext cx="5112568" cy="1656184"/>
          </a:xfrm>
          <a:prstGeom prst="wedgeRoundRectCallout">
            <a:avLst>
              <a:gd name="adj1" fmla="val 55066"/>
              <a:gd name="adj2" fmla="val 80905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dirty="0" smtClean="0">
                <a:solidFill>
                  <a:schemeClr val="tx1"/>
                </a:solidFill>
              </a:rPr>
              <a:t>Osoby dotčené omezujícím stavem. Přechodné snížení kvality životního stylu obyvatelstva a existence omezující situace v důsledku události.</a:t>
            </a:r>
            <a:endParaRPr lang="cs-CZ" sz="2400" dirty="0">
              <a:solidFill>
                <a:schemeClr val="tx1"/>
              </a:solidFill>
            </a:endParaRPr>
          </a:p>
        </p:txBody>
      </p:sp>
      <p:sp>
        <p:nvSpPr>
          <p:cNvPr id="73" name="Zaoblený obdélníkový popisek 72"/>
          <p:cNvSpPr/>
          <p:nvPr/>
        </p:nvSpPr>
        <p:spPr>
          <a:xfrm>
            <a:off x="1259632" y="2636912"/>
            <a:ext cx="5112568" cy="1656184"/>
          </a:xfrm>
          <a:prstGeom prst="wedgeRoundRectCallout">
            <a:avLst>
              <a:gd name="adj1" fmla="val 55066"/>
              <a:gd name="adj2" fmla="val 80905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dirty="0" smtClean="0">
                <a:solidFill>
                  <a:schemeClr val="tx1"/>
                </a:solidFill>
              </a:rPr>
              <a:t>Doba provádění </a:t>
            </a:r>
            <a:r>
              <a:rPr lang="cs-CZ" sz="2400" dirty="0" err="1" smtClean="0">
                <a:solidFill>
                  <a:schemeClr val="tx1"/>
                </a:solidFill>
              </a:rPr>
              <a:t>ZaLP</a:t>
            </a:r>
            <a:r>
              <a:rPr lang="cs-CZ" sz="2400" dirty="0" smtClean="0">
                <a:solidFill>
                  <a:schemeClr val="tx1"/>
                </a:solidFill>
              </a:rPr>
              <a:t> v případě mimořádné události a provádění základních obnovovacích prací pro obnovení základních služeb.</a:t>
            </a:r>
            <a:endParaRPr lang="cs-CZ" sz="2400" dirty="0">
              <a:solidFill>
                <a:schemeClr val="tx1"/>
              </a:solidFill>
            </a:endParaRPr>
          </a:p>
        </p:txBody>
      </p:sp>
      <p:sp>
        <p:nvSpPr>
          <p:cNvPr id="74" name="Freeform 21"/>
          <p:cNvSpPr>
            <a:spLocks/>
          </p:cNvSpPr>
          <p:nvPr/>
        </p:nvSpPr>
        <p:spPr bwMode="auto">
          <a:xfrm>
            <a:off x="0" y="2708920"/>
            <a:ext cx="3024336" cy="1296144"/>
          </a:xfrm>
          <a:custGeom>
            <a:avLst/>
            <a:gdLst>
              <a:gd name="T0" fmla="*/ 1216323076 w 1436"/>
              <a:gd name="T1" fmla="*/ 278036343 h 899"/>
              <a:gd name="T2" fmla="*/ 483958423 w 1436"/>
              <a:gd name="T3" fmla="*/ 396040016 h 899"/>
              <a:gd name="T4" fmla="*/ 346907993 w 1436"/>
              <a:gd name="T5" fmla="*/ 514043609 h 899"/>
              <a:gd name="T6" fmla="*/ 591030234 w 1436"/>
              <a:gd name="T7" fmla="*/ 973127877 h 899"/>
              <a:gd name="T8" fmla="*/ 1666018762 w 1436"/>
              <a:gd name="T9" fmla="*/ 1301274315 h 899"/>
              <a:gd name="T10" fmla="*/ 1944401412 w 1436"/>
              <a:gd name="T11" fmla="*/ 1367550815 h 899"/>
              <a:gd name="T12" fmla="*/ 2147483647 w 1436"/>
              <a:gd name="T13" fmla="*/ 1445142567 h 899"/>
              <a:gd name="T14" fmla="*/ 2147483647 w 1436"/>
              <a:gd name="T15" fmla="*/ 1380482350 h 899"/>
              <a:gd name="T16" fmla="*/ 2147483647 w 1436"/>
              <a:gd name="T17" fmla="*/ 1301274315 h 899"/>
              <a:gd name="T18" fmla="*/ 2147483647 w 1436"/>
              <a:gd name="T19" fmla="*/ 1131543311 h 899"/>
              <a:gd name="T20" fmla="*/ 2147483647 w 1436"/>
              <a:gd name="T21" fmla="*/ 567388256 h 899"/>
              <a:gd name="T22" fmla="*/ 2147483647 w 1436"/>
              <a:gd name="T23" fmla="*/ 370176946 h 899"/>
              <a:gd name="T24" fmla="*/ 2147483647 w 1436"/>
              <a:gd name="T25" fmla="*/ 226308932 h 899"/>
              <a:gd name="T26" fmla="*/ 2147483647 w 1436"/>
              <a:gd name="T27" fmla="*/ 185895820 h 899"/>
              <a:gd name="T28" fmla="*/ 2147483647 w 1436"/>
              <a:gd name="T29" fmla="*/ 3233203 h 899"/>
              <a:gd name="T30" fmla="*/ 625292842 w 1436"/>
              <a:gd name="T31" fmla="*/ 54960632 h 899"/>
              <a:gd name="T32" fmla="*/ 205575708 w 1436"/>
              <a:gd name="T33" fmla="*/ 121236834 h 899"/>
              <a:gd name="T34" fmla="*/ 0 w 1436"/>
              <a:gd name="T35" fmla="*/ 147101176 h 89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436"/>
              <a:gd name="T55" fmla="*/ 0 h 899"/>
              <a:gd name="T56" fmla="*/ 1436 w 1436"/>
              <a:gd name="T57" fmla="*/ 899 h 899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436" h="899">
                <a:moveTo>
                  <a:pt x="284" y="172"/>
                </a:moveTo>
                <a:cubicBezTo>
                  <a:pt x="192" y="179"/>
                  <a:pt x="161" y="173"/>
                  <a:pt x="113" y="245"/>
                </a:cubicBezTo>
                <a:cubicBezTo>
                  <a:pt x="94" y="303"/>
                  <a:pt x="107" y="280"/>
                  <a:pt x="81" y="318"/>
                </a:cubicBezTo>
                <a:cubicBezTo>
                  <a:pt x="85" y="406"/>
                  <a:pt x="64" y="533"/>
                  <a:pt x="138" y="602"/>
                </a:cubicBezTo>
                <a:cubicBezTo>
                  <a:pt x="172" y="707"/>
                  <a:pt x="286" y="779"/>
                  <a:pt x="389" y="805"/>
                </a:cubicBezTo>
                <a:cubicBezTo>
                  <a:pt x="401" y="840"/>
                  <a:pt x="419" y="837"/>
                  <a:pt x="454" y="846"/>
                </a:cubicBezTo>
                <a:cubicBezTo>
                  <a:pt x="536" y="867"/>
                  <a:pt x="613" y="884"/>
                  <a:pt x="697" y="894"/>
                </a:cubicBezTo>
                <a:cubicBezTo>
                  <a:pt x="1073" y="888"/>
                  <a:pt x="1065" y="899"/>
                  <a:pt x="1298" y="854"/>
                </a:cubicBezTo>
                <a:cubicBezTo>
                  <a:pt x="1317" y="834"/>
                  <a:pt x="1363" y="805"/>
                  <a:pt x="1363" y="805"/>
                </a:cubicBezTo>
                <a:cubicBezTo>
                  <a:pt x="1375" y="769"/>
                  <a:pt x="1391" y="736"/>
                  <a:pt x="1403" y="700"/>
                </a:cubicBezTo>
                <a:cubicBezTo>
                  <a:pt x="1420" y="594"/>
                  <a:pt x="1436" y="450"/>
                  <a:pt x="1387" y="351"/>
                </a:cubicBezTo>
                <a:cubicBezTo>
                  <a:pt x="1368" y="313"/>
                  <a:pt x="1339" y="257"/>
                  <a:pt x="1306" y="229"/>
                </a:cubicBezTo>
                <a:cubicBezTo>
                  <a:pt x="1266" y="195"/>
                  <a:pt x="1209" y="161"/>
                  <a:pt x="1160" y="140"/>
                </a:cubicBezTo>
                <a:cubicBezTo>
                  <a:pt x="1136" y="130"/>
                  <a:pt x="1110" y="127"/>
                  <a:pt x="1087" y="115"/>
                </a:cubicBezTo>
                <a:cubicBezTo>
                  <a:pt x="915" y="27"/>
                  <a:pt x="699" y="14"/>
                  <a:pt x="511" y="2"/>
                </a:cubicBezTo>
                <a:cubicBezTo>
                  <a:pt x="337" y="7"/>
                  <a:pt x="283" y="0"/>
                  <a:pt x="146" y="34"/>
                </a:cubicBezTo>
                <a:cubicBezTo>
                  <a:pt x="110" y="43"/>
                  <a:pt x="81" y="61"/>
                  <a:pt x="48" y="75"/>
                </a:cubicBezTo>
                <a:cubicBezTo>
                  <a:pt x="33" y="82"/>
                  <a:pt x="0" y="91"/>
                  <a:pt x="0" y="91"/>
                </a:cubicBezTo>
              </a:path>
            </a:pathLst>
          </a:custGeom>
          <a:noFill/>
          <a:ln w="57150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cs-CZ"/>
          </a:p>
        </p:txBody>
      </p:sp>
      <p:sp>
        <p:nvSpPr>
          <p:cNvPr id="75" name="Freeform 21"/>
          <p:cNvSpPr>
            <a:spLocks/>
          </p:cNvSpPr>
          <p:nvPr/>
        </p:nvSpPr>
        <p:spPr bwMode="auto">
          <a:xfrm>
            <a:off x="3059832" y="2852936"/>
            <a:ext cx="3024336" cy="1296144"/>
          </a:xfrm>
          <a:custGeom>
            <a:avLst/>
            <a:gdLst>
              <a:gd name="T0" fmla="*/ 1216323076 w 1436"/>
              <a:gd name="T1" fmla="*/ 278036343 h 899"/>
              <a:gd name="T2" fmla="*/ 483958423 w 1436"/>
              <a:gd name="T3" fmla="*/ 396040016 h 899"/>
              <a:gd name="T4" fmla="*/ 346907993 w 1436"/>
              <a:gd name="T5" fmla="*/ 514043609 h 899"/>
              <a:gd name="T6" fmla="*/ 591030234 w 1436"/>
              <a:gd name="T7" fmla="*/ 973127877 h 899"/>
              <a:gd name="T8" fmla="*/ 1666018762 w 1436"/>
              <a:gd name="T9" fmla="*/ 1301274315 h 899"/>
              <a:gd name="T10" fmla="*/ 1944401412 w 1436"/>
              <a:gd name="T11" fmla="*/ 1367550815 h 899"/>
              <a:gd name="T12" fmla="*/ 2147483647 w 1436"/>
              <a:gd name="T13" fmla="*/ 1445142567 h 899"/>
              <a:gd name="T14" fmla="*/ 2147483647 w 1436"/>
              <a:gd name="T15" fmla="*/ 1380482350 h 899"/>
              <a:gd name="T16" fmla="*/ 2147483647 w 1436"/>
              <a:gd name="T17" fmla="*/ 1301274315 h 899"/>
              <a:gd name="T18" fmla="*/ 2147483647 w 1436"/>
              <a:gd name="T19" fmla="*/ 1131543311 h 899"/>
              <a:gd name="T20" fmla="*/ 2147483647 w 1436"/>
              <a:gd name="T21" fmla="*/ 567388256 h 899"/>
              <a:gd name="T22" fmla="*/ 2147483647 w 1436"/>
              <a:gd name="T23" fmla="*/ 370176946 h 899"/>
              <a:gd name="T24" fmla="*/ 2147483647 w 1436"/>
              <a:gd name="T25" fmla="*/ 226308932 h 899"/>
              <a:gd name="T26" fmla="*/ 2147483647 w 1436"/>
              <a:gd name="T27" fmla="*/ 185895820 h 899"/>
              <a:gd name="T28" fmla="*/ 2147483647 w 1436"/>
              <a:gd name="T29" fmla="*/ 3233203 h 899"/>
              <a:gd name="T30" fmla="*/ 625292842 w 1436"/>
              <a:gd name="T31" fmla="*/ 54960632 h 899"/>
              <a:gd name="T32" fmla="*/ 205575708 w 1436"/>
              <a:gd name="T33" fmla="*/ 121236834 h 899"/>
              <a:gd name="T34" fmla="*/ 0 w 1436"/>
              <a:gd name="T35" fmla="*/ 147101176 h 89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436"/>
              <a:gd name="T55" fmla="*/ 0 h 899"/>
              <a:gd name="T56" fmla="*/ 1436 w 1436"/>
              <a:gd name="T57" fmla="*/ 899 h 899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436" h="899">
                <a:moveTo>
                  <a:pt x="284" y="172"/>
                </a:moveTo>
                <a:cubicBezTo>
                  <a:pt x="192" y="179"/>
                  <a:pt x="161" y="173"/>
                  <a:pt x="113" y="245"/>
                </a:cubicBezTo>
                <a:cubicBezTo>
                  <a:pt x="94" y="303"/>
                  <a:pt x="107" y="280"/>
                  <a:pt x="81" y="318"/>
                </a:cubicBezTo>
                <a:cubicBezTo>
                  <a:pt x="85" y="406"/>
                  <a:pt x="64" y="533"/>
                  <a:pt x="138" y="602"/>
                </a:cubicBezTo>
                <a:cubicBezTo>
                  <a:pt x="172" y="707"/>
                  <a:pt x="286" y="779"/>
                  <a:pt x="389" y="805"/>
                </a:cubicBezTo>
                <a:cubicBezTo>
                  <a:pt x="401" y="840"/>
                  <a:pt x="419" y="837"/>
                  <a:pt x="454" y="846"/>
                </a:cubicBezTo>
                <a:cubicBezTo>
                  <a:pt x="536" y="867"/>
                  <a:pt x="613" y="884"/>
                  <a:pt x="697" y="894"/>
                </a:cubicBezTo>
                <a:cubicBezTo>
                  <a:pt x="1073" y="888"/>
                  <a:pt x="1065" y="899"/>
                  <a:pt x="1298" y="854"/>
                </a:cubicBezTo>
                <a:cubicBezTo>
                  <a:pt x="1317" y="834"/>
                  <a:pt x="1363" y="805"/>
                  <a:pt x="1363" y="805"/>
                </a:cubicBezTo>
                <a:cubicBezTo>
                  <a:pt x="1375" y="769"/>
                  <a:pt x="1391" y="736"/>
                  <a:pt x="1403" y="700"/>
                </a:cubicBezTo>
                <a:cubicBezTo>
                  <a:pt x="1420" y="594"/>
                  <a:pt x="1436" y="450"/>
                  <a:pt x="1387" y="351"/>
                </a:cubicBezTo>
                <a:cubicBezTo>
                  <a:pt x="1368" y="313"/>
                  <a:pt x="1339" y="257"/>
                  <a:pt x="1306" y="229"/>
                </a:cubicBezTo>
                <a:cubicBezTo>
                  <a:pt x="1266" y="195"/>
                  <a:pt x="1209" y="161"/>
                  <a:pt x="1160" y="140"/>
                </a:cubicBezTo>
                <a:cubicBezTo>
                  <a:pt x="1136" y="130"/>
                  <a:pt x="1110" y="127"/>
                  <a:pt x="1087" y="115"/>
                </a:cubicBezTo>
                <a:cubicBezTo>
                  <a:pt x="915" y="27"/>
                  <a:pt x="699" y="14"/>
                  <a:pt x="511" y="2"/>
                </a:cubicBezTo>
                <a:cubicBezTo>
                  <a:pt x="337" y="7"/>
                  <a:pt x="283" y="0"/>
                  <a:pt x="146" y="34"/>
                </a:cubicBezTo>
                <a:cubicBezTo>
                  <a:pt x="110" y="43"/>
                  <a:pt x="81" y="61"/>
                  <a:pt x="48" y="75"/>
                </a:cubicBezTo>
                <a:cubicBezTo>
                  <a:pt x="33" y="82"/>
                  <a:pt x="0" y="91"/>
                  <a:pt x="0" y="91"/>
                </a:cubicBezTo>
              </a:path>
            </a:pathLst>
          </a:custGeom>
          <a:noFill/>
          <a:ln w="57150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cs-CZ"/>
          </a:p>
        </p:txBody>
      </p:sp>
      <p:sp>
        <p:nvSpPr>
          <p:cNvPr id="76" name="Freeform 21"/>
          <p:cNvSpPr>
            <a:spLocks/>
          </p:cNvSpPr>
          <p:nvPr/>
        </p:nvSpPr>
        <p:spPr bwMode="auto">
          <a:xfrm>
            <a:off x="2987824" y="4005064"/>
            <a:ext cx="3024336" cy="1296144"/>
          </a:xfrm>
          <a:custGeom>
            <a:avLst/>
            <a:gdLst>
              <a:gd name="T0" fmla="*/ 1216323076 w 1436"/>
              <a:gd name="T1" fmla="*/ 278036343 h 899"/>
              <a:gd name="T2" fmla="*/ 483958423 w 1436"/>
              <a:gd name="T3" fmla="*/ 396040016 h 899"/>
              <a:gd name="T4" fmla="*/ 346907993 w 1436"/>
              <a:gd name="T5" fmla="*/ 514043609 h 899"/>
              <a:gd name="T6" fmla="*/ 591030234 w 1436"/>
              <a:gd name="T7" fmla="*/ 973127877 h 899"/>
              <a:gd name="T8" fmla="*/ 1666018762 w 1436"/>
              <a:gd name="T9" fmla="*/ 1301274315 h 899"/>
              <a:gd name="T10" fmla="*/ 1944401412 w 1436"/>
              <a:gd name="T11" fmla="*/ 1367550815 h 899"/>
              <a:gd name="T12" fmla="*/ 2147483647 w 1436"/>
              <a:gd name="T13" fmla="*/ 1445142567 h 899"/>
              <a:gd name="T14" fmla="*/ 2147483647 w 1436"/>
              <a:gd name="T15" fmla="*/ 1380482350 h 899"/>
              <a:gd name="T16" fmla="*/ 2147483647 w 1436"/>
              <a:gd name="T17" fmla="*/ 1301274315 h 899"/>
              <a:gd name="T18" fmla="*/ 2147483647 w 1436"/>
              <a:gd name="T19" fmla="*/ 1131543311 h 899"/>
              <a:gd name="T20" fmla="*/ 2147483647 w 1436"/>
              <a:gd name="T21" fmla="*/ 567388256 h 899"/>
              <a:gd name="T22" fmla="*/ 2147483647 w 1436"/>
              <a:gd name="T23" fmla="*/ 370176946 h 899"/>
              <a:gd name="T24" fmla="*/ 2147483647 w 1436"/>
              <a:gd name="T25" fmla="*/ 226308932 h 899"/>
              <a:gd name="T26" fmla="*/ 2147483647 w 1436"/>
              <a:gd name="T27" fmla="*/ 185895820 h 899"/>
              <a:gd name="T28" fmla="*/ 2147483647 w 1436"/>
              <a:gd name="T29" fmla="*/ 3233203 h 899"/>
              <a:gd name="T30" fmla="*/ 625292842 w 1436"/>
              <a:gd name="T31" fmla="*/ 54960632 h 899"/>
              <a:gd name="T32" fmla="*/ 205575708 w 1436"/>
              <a:gd name="T33" fmla="*/ 121236834 h 899"/>
              <a:gd name="T34" fmla="*/ 0 w 1436"/>
              <a:gd name="T35" fmla="*/ 147101176 h 89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436"/>
              <a:gd name="T55" fmla="*/ 0 h 899"/>
              <a:gd name="T56" fmla="*/ 1436 w 1436"/>
              <a:gd name="T57" fmla="*/ 899 h 899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436" h="899">
                <a:moveTo>
                  <a:pt x="284" y="172"/>
                </a:moveTo>
                <a:cubicBezTo>
                  <a:pt x="192" y="179"/>
                  <a:pt x="161" y="173"/>
                  <a:pt x="113" y="245"/>
                </a:cubicBezTo>
                <a:cubicBezTo>
                  <a:pt x="94" y="303"/>
                  <a:pt x="107" y="280"/>
                  <a:pt x="81" y="318"/>
                </a:cubicBezTo>
                <a:cubicBezTo>
                  <a:pt x="85" y="406"/>
                  <a:pt x="64" y="533"/>
                  <a:pt x="138" y="602"/>
                </a:cubicBezTo>
                <a:cubicBezTo>
                  <a:pt x="172" y="707"/>
                  <a:pt x="286" y="779"/>
                  <a:pt x="389" y="805"/>
                </a:cubicBezTo>
                <a:cubicBezTo>
                  <a:pt x="401" y="840"/>
                  <a:pt x="419" y="837"/>
                  <a:pt x="454" y="846"/>
                </a:cubicBezTo>
                <a:cubicBezTo>
                  <a:pt x="536" y="867"/>
                  <a:pt x="613" y="884"/>
                  <a:pt x="697" y="894"/>
                </a:cubicBezTo>
                <a:cubicBezTo>
                  <a:pt x="1073" y="888"/>
                  <a:pt x="1065" y="899"/>
                  <a:pt x="1298" y="854"/>
                </a:cubicBezTo>
                <a:cubicBezTo>
                  <a:pt x="1317" y="834"/>
                  <a:pt x="1363" y="805"/>
                  <a:pt x="1363" y="805"/>
                </a:cubicBezTo>
                <a:cubicBezTo>
                  <a:pt x="1375" y="769"/>
                  <a:pt x="1391" y="736"/>
                  <a:pt x="1403" y="700"/>
                </a:cubicBezTo>
                <a:cubicBezTo>
                  <a:pt x="1420" y="594"/>
                  <a:pt x="1436" y="450"/>
                  <a:pt x="1387" y="351"/>
                </a:cubicBezTo>
                <a:cubicBezTo>
                  <a:pt x="1368" y="313"/>
                  <a:pt x="1339" y="257"/>
                  <a:pt x="1306" y="229"/>
                </a:cubicBezTo>
                <a:cubicBezTo>
                  <a:pt x="1266" y="195"/>
                  <a:pt x="1209" y="161"/>
                  <a:pt x="1160" y="140"/>
                </a:cubicBezTo>
                <a:cubicBezTo>
                  <a:pt x="1136" y="130"/>
                  <a:pt x="1110" y="127"/>
                  <a:pt x="1087" y="115"/>
                </a:cubicBezTo>
                <a:cubicBezTo>
                  <a:pt x="915" y="27"/>
                  <a:pt x="699" y="14"/>
                  <a:pt x="511" y="2"/>
                </a:cubicBezTo>
                <a:cubicBezTo>
                  <a:pt x="337" y="7"/>
                  <a:pt x="283" y="0"/>
                  <a:pt x="146" y="34"/>
                </a:cubicBezTo>
                <a:cubicBezTo>
                  <a:pt x="110" y="43"/>
                  <a:pt x="81" y="61"/>
                  <a:pt x="48" y="75"/>
                </a:cubicBezTo>
                <a:cubicBezTo>
                  <a:pt x="33" y="82"/>
                  <a:pt x="0" y="91"/>
                  <a:pt x="0" y="91"/>
                </a:cubicBezTo>
              </a:path>
            </a:pathLst>
          </a:custGeom>
          <a:noFill/>
          <a:ln w="57150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cs-CZ"/>
          </a:p>
        </p:txBody>
      </p:sp>
      <p:sp>
        <p:nvSpPr>
          <p:cNvPr id="77" name="Freeform 21"/>
          <p:cNvSpPr>
            <a:spLocks/>
          </p:cNvSpPr>
          <p:nvPr/>
        </p:nvSpPr>
        <p:spPr bwMode="auto">
          <a:xfrm>
            <a:off x="6119664" y="1124744"/>
            <a:ext cx="3024336" cy="1080120"/>
          </a:xfrm>
          <a:custGeom>
            <a:avLst/>
            <a:gdLst>
              <a:gd name="T0" fmla="*/ 1216323076 w 1436"/>
              <a:gd name="T1" fmla="*/ 278036343 h 899"/>
              <a:gd name="T2" fmla="*/ 483958423 w 1436"/>
              <a:gd name="T3" fmla="*/ 396040016 h 899"/>
              <a:gd name="T4" fmla="*/ 346907993 w 1436"/>
              <a:gd name="T5" fmla="*/ 514043609 h 899"/>
              <a:gd name="T6" fmla="*/ 591030234 w 1436"/>
              <a:gd name="T7" fmla="*/ 973127877 h 899"/>
              <a:gd name="T8" fmla="*/ 1666018762 w 1436"/>
              <a:gd name="T9" fmla="*/ 1301274315 h 899"/>
              <a:gd name="T10" fmla="*/ 1944401412 w 1436"/>
              <a:gd name="T11" fmla="*/ 1367550815 h 899"/>
              <a:gd name="T12" fmla="*/ 2147483647 w 1436"/>
              <a:gd name="T13" fmla="*/ 1445142567 h 899"/>
              <a:gd name="T14" fmla="*/ 2147483647 w 1436"/>
              <a:gd name="T15" fmla="*/ 1380482350 h 899"/>
              <a:gd name="T16" fmla="*/ 2147483647 w 1436"/>
              <a:gd name="T17" fmla="*/ 1301274315 h 899"/>
              <a:gd name="T18" fmla="*/ 2147483647 w 1436"/>
              <a:gd name="T19" fmla="*/ 1131543311 h 899"/>
              <a:gd name="T20" fmla="*/ 2147483647 w 1436"/>
              <a:gd name="T21" fmla="*/ 567388256 h 899"/>
              <a:gd name="T22" fmla="*/ 2147483647 w 1436"/>
              <a:gd name="T23" fmla="*/ 370176946 h 899"/>
              <a:gd name="T24" fmla="*/ 2147483647 w 1436"/>
              <a:gd name="T25" fmla="*/ 226308932 h 899"/>
              <a:gd name="T26" fmla="*/ 2147483647 w 1436"/>
              <a:gd name="T27" fmla="*/ 185895820 h 899"/>
              <a:gd name="T28" fmla="*/ 2147483647 w 1436"/>
              <a:gd name="T29" fmla="*/ 3233203 h 899"/>
              <a:gd name="T30" fmla="*/ 625292842 w 1436"/>
              <a:gd name="T31" fmla="*/ 54960632 h 899"/>
              <a:gd name="T32" fmla="*/ 205575708 w 1436"/>
              <a:gd name="T33" fmla="*/ 121236834 h 899"/>
              <a:gd name="T34" fmla="*/ 0 w 1436"/>
              <a:gd name="T35" fmla="*/ 147101176 h 89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436"/>
              <a:gd name="T55" fmla="*/ 0 h 899"/>
              <a:gd name="T56" fmla="*/ 1436 w 1436"/>
              <a:gd name="T57" fmla="*/ 899 h 899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436" h="899">
                <a:moveTo>
                  <a:pt x="284" y="172"/>
                </a:moveTo>
                <a:cubicBezTo>
                  <a:pt x="192" y="179"/>
                  <a:pt x="161" y="173"/>
                  <a:pt x="113" y="245"/>
                </a:cubicBezTo>
                <a:cubicBezTo>
                  <a:pt x="94" y="303"/>
                  <a:pt x="107" y="280"/>
                  <a:pt x="81" y="318"/>
                </a:cubicBezTo>
                <a:cubicBezTo>
                  <a:pt x="85" y="406"/>
                  <a:pt x="64" y="533"/>
                  <a:pt x="138" y="602"/>
                </a:cubicBezTo>
                <a:cubicBezTo>
                  <a:pt x="172" y="707"/>
                  <a:pt x="286" y="779"/>
                  <a:pt x="389" y="805"/>
                </a:cubicBezTo>
                <a:cubicBezTo>
                  <a:pt x="401" y="840"/>
                  <a:pt x="419" y="837"/>
                  <a:pt x="454" y="846"/>
                </a:cubicBezTo>
                <a:cubicBezTo>
                  <a:pt x="536" y="867"/>
                  <a:pt x="613" y="884"/>
                  <a:pt x="697" y="894"/>
                </a:cubicBezTo>
                <a:cubicBezTo>
                  <a:pt x="1073" y="888"/>
                  <a:pt x="1065" y="899"/>
                  <a:pt x="1298" y="854"/>
                </a:cubicBezTo>
                <a:cubicBezTo>
                  <a:pt x="1317" y="834"/>
                  <a:pt x="1363" y="805"/>
                  <a:pt x="1363" y="805"/>
                </a:cubicBezTo>
                <a:cubicBezTo>
                  <a:pt x="1375" y="769"/>
                  <a:pt x="1391" y="736"/>
                  <a:pt x="1403" y="700"/>
                </a:cubicBezTo>
                <a:cubicBezTo>
                  <a:pt x="1420" y="594"/>
                  <a:pt x="1436" y="450"/>
                  <a:pt x="1387" y="351"/>
                </a:cubicBezTo>
                <a:cubicBezTo>
                  <a:pt x="1368" y="313"/>
                  <a:pt x="1339" y="257"/>
                  <a:pt x="1306" y="229"/>
                </a:cubicBezTo>
                <a:cubicBezTo>
                  <a:pt x="1266" y="195"/>
                  <a:pt x="1209" y="161"/>
                  <a:pt x="1160" y="140"/>
                </a:cubicBezTo>
                <a:cubicBezTo>
                  <a:pt x="1136" y="130"/>
                  <a:pt x="1110" y="127"/>
                  <a:pt x="1087" y="115"/>
                </a:cubicBezTo>
                <a:cubicBezTo>
                  <a:pt x="915" y="27"/>
                  <a:pt x="699" y="14"/>
                  <a:pt x="511" y="2"/>
                </a:cubicBezTo>
                <a:cubicBezTo>
                  <a:pt x="337" y="7"/>
                  <a:pt x="283" y="0"/>
                  <a:pt x="146" y="34"/>
                </a:cubicBezTo>
                <a:cubicBezTo>
                  <a:pt x="110" y="43"/>
                  <a:pt x="81" y="61"/>
                  <a:pt x="48" y="75"/>
                </a:cubicBezTo>
                <a:cubicBezTo>
                  <a:pt x="33" y="82"/>
                  <a:pt x="0" y="91"/>
                  <a:pt x="0" y="91"/>
                </a:cubicBezTo>
              </a:path>
            </a:pathLst>
          </a:custGeom>
          <a:noFill/>
          <a:ln w="57150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cs-CZ"/>
          </a:p>
        </p:txBody>
      </p:sp>
      <p:sp>
        <p:nvSpPr>
          <p:cNvPr id="78" name="Freeform 21"/>
          <p:cNvSpPr>
            <a:spLocks/>
          </p:cNvSpPr>
          <p:nvPr/>
        </p:nvSpPr>
        <p:spPr bwMode="auto">
          <a:xfrm>
            <a:off x="6119664" y="2276872"/>
            <a:ext cx="3024336" cy="1080120"/>
          </a:xfrm>
          <a:custGeom>
            <a:avLst/>
            <a:gdLst>
              <a:gd name="T0" fmla="*/ 1216323076 w 1436"/>
              <a:gd name="T1" fmla="*/ 278036343 h 899"/>
              <a:gd name="T2" fmla="*/ 483958423 w 1436"/>
              <a:gd name="T3" fmla="*/ 396040016 h 899"/>
              <a:gd name="T4" fmla="*/ 346907993 w 1436"/>
              <a:gd name="T5" fmla="*/ 514043609 h 899"/>
              <a:gd name="T6" fmla="*/ 591030234 w 1436"/>
              <a:gd name="T7" fmla="*/ 973127877 h 899"/>
              <a:gd name="T8" fmla="*/ 1666018762 w 1436"/>
              <a:gd name="T9" fmla="*/ 1301274315 h 899"/>
              <a:gd name="T10" fmla="*/ 1944401412 w 1436"/>
              <a:gd name="T11" fmla="*/ 1367550815 h 899"/>
              <a:gd name="T12" fmla="*/ 2147483647 w 1436"/>
              <a:gd name="T13" fmla="*/ 1445142567 h 899"/>
              <a:gd name="T14" fmla="*/ 2147483647 w 1436"/>
              <a:gd name="T15" fmla="*/ 1380482350 h 899"/>
              <a:gd name="T16" fmla="*/ 2147483647 w 1436"/>
              <a:gd name="T17" fmla="*/ 1301274315 h 899"/>
              <a:gd name="T18" fmla="*/ 2147483647 w 1436"/>
              <a:gd name="T19" fmla="*/ 1131543311 h 899"/>
              <a:gd name="T20" fmla="*/ 2147483647 w 1436"/>
              <a:gd name="T21" fmla="*/ 567388256 h 899"/>
              <a:gd name="T22" fmla="*/ 2147483647 w 1436"/>
              <a:gd name="T23" fmla="*/ 370176946 h 899"/>
              <a:gd name="T24" fmla="*/ 2147483647 w 1436"/>
              <a:gd name="T25" fmla="*/ 226308932 h 899"/>
              <a:gd name="T26" fmla="*/ 2147483647 w 1436"/>
              <a:gd name="T27" fmla="*/ 185895820 h 899"/>
              <a:gd name="T28" fmla="*/ 2147483647 w 1436"/>
              <a:gd name="T29" fmla="*/ 3233203 h 899"/>
              <a:gd name="T30" fmla="*/ 625292842 w 1436"/>
              <a:gd name="T31" fmla="*/ 54960632 h 899"/>
              <a:gd name="T32" fmla="*/ 205575708 w 1436"/>
              <a:gd name="T33" fmla="*/ 121236834 h 899"/>
              <a:gd name="T34" fmla="*/ 0 w 1436"/>
              <a:gd name="T35" fmla="*/ 147101176 h 89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436"/>
              <a:gd name="T55" fmla="*/ 0 h 899"/>
              <a:gd name="T56" fmla="*/ 1436 w 1436"/>
              <a:gd name="T57" fmla="*/ 899 h 899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436" h="899">
                <a:moveTo>
                  <a:pt x="284" y="172"/>
                </a:moveTo>
                <a:cubicBezTo>
                  <a:pt x="192" y="179"/>
                  <a:pt x="161" y="173"/>
                  <a:pt x="113" y="245"/>
                </a:cubicBezTo>
                <a:cubicBezTo>
                  <a:pt x="94" y="303"/>
                  <a:pt x="107" y="280"/>
                  <a:pt x="81" y="318"/>
                </a:cubicBezTo>
                <a:cubicBezTo>
                  <a:pt x="85" y="406"/>
                  <a:pt x="64" y="533"/>
                  <a:pt x="138" y="602"/>
                </a:cubicBezTo>
                <a:cubicBezTo>
                  <a:pt x="172" y="707"/>
                  <a:pt x="286" y="779"/>
                  <a:pt x="389" y="805"/>
                </a:cubicBezTo>
                <a:cubicBezTo>
                  <a:pt x="401" y="840"/>
                  <a:pt x="419" y="837"/>
                  <a:pt x="454" y="846"/>
                </a:cubicBezTo>
                <a:cubicBezTo>
                  <a:pt x="536" y="867"/>
                  <a:pt x="613" y="884"/>
                  <a:pt x="697" y="894"/>
                </a:cubicBezTo>
                <a:cubicBezTo>
                  <a:pt x="1073" y="888"/>
                  <a:pt x="1065" y="899"/>
                  <a:pt x="1298" y="854"/>
                </a:cubicBezTo>
                <a:cubicBezTo>
                  <a:pt x="1317" y="834"/>
                  <a:pt x="1363" y="805"/>
                  <a:pt x="1363" y="805"/>
                </a:cubicBezTo>
                <a:cubicBezTo>
                  <a:pt x="1375" y="769"/>
                  <a:pt x="1391" y="736"/>
                  <a:pt x="1403" y="700"/>
                </a:cubicBezTo>
                <a:cubicBezTo>
                  <a:pt x="1420" y="594"/>
                  <a:pt x="1436" y="450"/>
                  <a:pt x="1387" y="351"/>
                </a:cubicBezTo>
                <a:cubicBezTo>
                  <a:pt x="1368" y="313"/>
                  <a:pt x="1339" y="257"/>
                  <a:pt x="1306" y="229"/>
                </a:cubicBezTo>
                <a:cubicBezTo>
                  <a:pt x="1266" y="195"/>
                  <a:pt x="1209" y="161"/>
                  <a:pt x="1160" y="140"/>
                </a:cubicBezTo>
                <a:cubicBezTo>
                  <a:pt x="1136" y="130"/>
                  <a:pt x="1110" y="127"/>
                  <a:pt x="1087" y="115"/>
                </a:cubicBezTo>
                <a:cubicBezTo>
                  <a:pt x="915" y="27"/>
                  <a:pt x="699" y="14"/>
                  <a:pt x="511" y="2"/>
                </a:cubicBezTo>
                <a:cubicBezTo>
                  <a:pt x="337" y="7"/>
                  <a:pt x="283" y="0"/>
                  <a:pt x="146" y="34"/>
                </a:cubicBezTo>
                <a:cubicBezTo>
                  <a:pt x="110" y="43"/>
                  <a:pt x="81" y="61"/>
                  <a:pt x="48" y="75"/>
                </a:cubicBezTo>
                <a:cubicBezTo>
                  <a:pt x="33" y="82"/>
                  <a:pt x="0" y="91"/>
                  <a:pt x="0" y="91"/>
                </a:cubicBezTo>
              </a:path>
            </a:pathLst>
          </a:custGeom>
          <a:noFill/>
          <a:ln w="57150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cs-CZ"/>
          </a:p>
        </p:txBody>
      </p:sp>
      <p:sp>
        <p:nvSpPr>
          <p:cNvPr id="79" name="Freeform 21"/>
          <p:cNvSpPr>
            <a:spLocks/>
          </p:cNvSpPr>
          <p:nvPr/>
        </p:nvSpPr>
        <p:spPr bwMode="auto">
          <a:xfrm>
            <a:off x="6156176" y="3429000"/>
            <a:ext cx="3024336" cy="1080120"/>
          </a:xfrm>
          <a:custGeom>
            <a:avLst/>
            <a:gdLst>
              <a:gd name="T0" fmla="*/ 1216323076 w 1436"/>
              <a:gd name="T1" fmla="*/ 278036343 h 899"/>
              <a:gd name="T2" fmla="*/ 483958423 w 1436"/>
              <a:gd name="T3" fmla="*/ 396040016 h 899"/>
              <a:gd name="T4" fmla="*/ 346907993 w 1436"/>
              <a:gd name="T5" fmla="*/ 514043609 h 899"/>
              <a:gd name="T6" fmla="*/ 591030234 w 1436"/>
              <a:gd name="T7" fmla="*/ 973127877 h 899"/>
              <a:gd name="T8" fmla="*/ 1666018762 w 1436"/>
              <a:gd name="T9" fmla="*/ 1301274315 h 899"/>
              <a:gd name="T10" fmla="*/ 1944401412 w 1436"/>
              <a:gd name="T11" fmla="*/ 1367550815 h 899"/>
              <a:gd name="T12" fmla="*/ 2147483647 w 1436"/>
              <a:gd name="T13" fmla="*/ 1445142567 h 899"/>
              <a:gd name="T14" fmla="*/ 2147483647 w 1436"/>
              <a:gd name="T15" fmla="*/ 1380482350 h 899"/>
              <a:gd name="T16" fmla="*/ 2147483647 w 1436"/>
              <a:gd name="T17" fmla="*/ 1301274315 h 899"/>
              <a:gd name="T18" fmla="*/ 2147483647 w 1436"/>
              <a:gd name="T19" fmla="*/ 1131543311 h 899"/>
              <a:gd name="T20" fmla="*/ 2147483647 w 1436"/>
              <a:gd name="T21" fmla="*/ 567388256 h 899"/>
              <a:gd name="T22" fmla="*/ 2147483647 w 1436"/>
              <a:gd name="T23" fmla="*/ 370176946 h 899"/>
              <a:gd name="T24" fmla="*/ 2147483647 w 1436"/>
              <a:gd name="T25" fmla="*/ 226308932 h 899"/>
              <a:gd name="T26" fmla="*/ 2147483647 w 1436"/>
              <a:gd name="T27" fmla="*/ 185895820 h 899"/>
              <a:gd name="T28" fmla="*/ 2147483647 w 1436"/>
              <a:gd name="T29" fmla="*/ 3233203 h 899"/>
              <a:gd name="T30" fmla="*/ 625292842 w 1436"/>
              <a:gd name="T31" fmla="*/ 54960632 h 899"/>
              <a:gd name="T32" fmla="*/ 205575708 w 1436"/>
              <a:gd name="T33" fmla="*/ 121236834 h 899"/>
              <a:gd name="T34" fmla="*/ 0 w 1436"/>
              <a:gd name="T35" fmla="*/ 147101176 h 89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436"/>
              <a:gd name="T55" fmla="*/ 0 h 899"/>
              <a:gd name="T56" fmla="*/ 1436 w 1436"/>
              <a:gd name="T57" fmla="*/ 899 h 899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436" h="899">
                <a:moveTo>
                  <a:pt x="284" y="172"/>
                </a:moveTo>
                <a:cubicBezTo>
                  <a:pt x="192" y="179"/>
                  <a:pt x="161" y="173"/>
                  <a:pt x="113" y="245"/>
                </a:cubicBezTo>
                <a:cubicBezTo>
                  <a:pt x="94" y="303"/>
                  <a:pt x="107" y="280"/>
                  <a:pt x="81" y="318"/>
                </a:cubicBezTo>
                <a:cubicBezTo>
                  <a:pt x="85" y="406"/>
                  <a:pt x="64" y="533"/>
                  <a:pt x="138" y="602"/>
                </a:cubicBezTo>
                <a:cubicBezTo>
                  <a:pt x="172" y="707"/>
                  <a:pt x="286" y="779"/>
                  <a:pt x="389" y="805"/>
                </a:cubicBezTo>
                <a:cubicBezTo>
                  <a:pt x="401" y="840"/>
                  <a:pt x="419" y="837"/>
                  <a:pt x="454" y="846"/>
                </a:cubicBezTo>
                <a:cubicBezTo>
                  <a:pt x="536" y="867"/>
                  <a:pt x="613" y="884"/>
                  <a:pt x="697" y="894"/>
                </a:cubicBezTo>
                <a:cubicBezTo>
                  <a:pt x="1073" y="888"/>
                  <a:pt x="1065" y="899"/>
                  <a:pt x="1298" y="854"/>
                </a:cubicBezTo>
                <a:cubicBezTo>
                  <a:pt x="1317" y="834"/>
                  <a:pt x="1363" y="805"/>
                  <a:pt x="1363" y="805"/>
                </a:cubicBezTo>
                <a:cubicBezTo>
                  <a:pt x="1375" y="769"/>
                  <a:pt x="1391" y="736"/>
                  <a:pt x="1403" y="700"/>
                </a:cubicBezTo>
                <a:cubicBezTo>
                  <a:pt x="1420" y="594"/>
                  <a:pt x="1436" y="450"/>
                  <a:pt x="1387" y="351"/>
                </a:cubicBezTo>
                <a:cubicBezTo>
                  <a:pt x="1368" y="313"/>
                  <a:pt x="1339" y="257"/>
                  <a:pt x="1306" y="229"/>
                </a:cubicBezTo>
                <a:cubicBezTo>
                  <a:pt x="1266" y="195"/>
                  <a:pt x="1209" y="161"/>
                  <a:pt x="1160" y="140"/>
                </a:cubicBezTo>
                <a:cubicBezTo>
                  <a:pt x="1136" y="130"/>
                  <a:pt x="1110" y="127"/>
                  <a:pt x="1087" y="115"/>
                </a:cubicBezTo>
                <a:cubicBezTo>
                  <a:pt x="915" y="27"/>
                  <a:pt x="699" y="14"/>
                  <a:pt x="511" y="2"/>
                </a:cubicBezTo>
                <a:cubicBezTo>
                  <a:pt x="337" y="7"/>
                  <a:pt x="283" y="0"/>
                  <a:pt x="146" y="34"/>
                </a:cubicBezTo>
                <a:cubicBezTo>
                  <a:pt x="110" y="43"/>
                  <a:pt x="81" y="61"/>
                  <a:pt x="48" y="75"/>
                </a:cubicBezTo>
                <a:cubicBezTo>
                  <a:pt x="33" y="82"/>
                  <a:pt x="0" y="91"/>
                  <a:pt x="0" y="91"/>
                </a:cubicBezTo>
              </a:path>
            </a:pathLst>
          </a:custGeom>
          <a:noFill/>
          <a:ln w="57150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cs-CZ"/>
          </a:p>
        </p:txBody>
      </p:sp>
      <p:sp>
        <p:nvSpPr>
          <p:cNvPr id="80" name="Freeform 21"/>
          <p:cNvSpPr>
            <a:spLocks/>
          </p:cNvSpPr>
          <p:nvPr/>
        </p:nvSpPr>
        <p:spPr bwMode="auto">
          <a:xfrm>
            <a:off x="6119664" y="4581128"/>
            <a:ext cx="3024336" cy="1080120"/>
          </a:xfrm>
          <a:custGeom>
            <a:avLst/>
            <a:gdLst>
              <a:gd name="T0" fmla="*/ 1216323076 w 1436"/>
              <a:gd name="T1" fmla="*/ 278036343 h 899"/>
              <a:gd name="T2" fmla="*/ 483958423 w 1436"/>
              <a:gd name="T3" fmla="*/ 396040016 h 899"/>
              <a:gd name="T4" fmla="*/ 346907993 w 1436"/>
              <a:gd name="T5" fmla="*/ 514043609 h 899"/>
              <a:gd name="T6" fmla="*/ 591030234 w 1436"/>
              <a:gd name="T7" fmla="*/ 973127877 h 899"/>
              <a:gd name="T8" fmla="*/ 1666018762 w 1436"/>
              <a:gd name="T9" fmla="*/ 1301274315 h 899"/>
              <a:gd name="T10" fmla="*/ 1944401412 w 1436"/>
              <a:gd name="T11" fmla="*/ 1367550815 h 899"/>
              <a:gd name="T12" fmla="*/ 2147483647 w 1436"/>
              <a:gd name="T13" fmla="*/ 1445142567 h 899"/>
              <a:gd name="T14" fmla="*/ 2147483647 w 1436"/>
              <a:gd name="T15" fmla="*/ 1380482350 h 899"/>
              <a:gd name="T16" fmla="*/ 2147483647 w 1436"/>
              <a:gd name="T17" fmla="*/ 1301274315 h 899"/>
              <a:gd name="T18" fmla="*/ 2147483647 w 1436"/>
              <a:gd name="T19" fmla="*/ 1131543311 h 899"/>
              <a:gd name="T20" fmla="*/ 2147483647 w 1436"/>
              <a:gd name="T21" fmla="*/ 567388256 h 899"/>
              <a:gd name="T22" fmla="*/ 2147483647 w 1436"/>
              <a:gd name="T23" fmla="*/ 370176946 h 899"/>
              <a:gd name="T24" fmla="*/ 2147483647 w 1436"/>
              <a:gd name="T25" fmla="*/ 226308932 h 899"/>
              <a:gd name="T26" fmla="*/ 2147483647 w 1436"/>
              <a:gd name="T27" fmla="*/ 185895820 h 899"/>
              <a:gd name="T28" fmla="*/ 2147483647 w 1436"/>
              <a:gd name="T29" fmla="*/ 3233203 h 899"/>
              <a:gd name="T30" fmla="*/ 625292842 w 1436"/>
              <a:gd name="T31" fmla="*/ 54960632 h 899"/>
              <a:gd name="T32" fmla="*/ 205575708 w 1436"/>
              <a:gd name="T33" fmla="*/ 121236834 h 899"/>
              <a:gd name="T34" fmla="*/ 0 w 1436"/>
              <a:gd name="T35" fmla="*/ 147101176 h 89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436"/>
              <a:gd name="T55" fmla="*/ 0 h 899"/>
              <a:gd name="T56" fmla="*/ 1436 w 1436"/>
              <a:gd name="T57" fmla="*/ 899 h 899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436" h="899">
                <a:moveTo>
                  <a:pt x="284" y="172"/>
                </a:moveTo>
                <a:cubicBezTo>
                  <a:pt x="192" y="179"/>
                  <a:pt x="161" y="173"/>
                  <a:pt x="113" y="245"/>
                </a:cubicBezTo>
                <a:cubicBezTo>
                  <a:pt x="94" y="303"/>
                  <a:pt x="107" y="280"/>
                  <a:pt x="81" y="318"/>
                </a:cubicBezTo>
                <a:cubicBezTo>
                  <a:pt x="85" y="406"/>
                  <a:pt x="64" y="533"/>
                  <a:pt x="138" y="602"/>
                </a:cubicBezTo>
                <a:cubicBezTo>
                  <a:pt x="172" y="707"/>
                  <a:pt x="286" y="779"/>
                  <a:pt x="389" y="805"/>
                </a:cubicBezTo>
                <a:cubicBezTo>
                  <a:pt x="401" y="840"/>
                  <a:pt x="419" y="837"/>
                  <a:pt x="454" y="846"/>
                </a:cubicBezTo>
                <a:cubicBezTo>
                  <a:pt x="536" y="867"/>
                  <a:pt x="613" y="884"/>
                  <a:pt x="697" y="894"/>
                </a:cubicBezTo>
                <a:cubicBezTo>
                  <a:pt x="1073" y="888"/>
                  <a:pt x="1065" y="899"/>
                  <a:pt x="1298" y="854"/>
                </a:cubicBezTo>
                <a:cubicBezTo>
                  <a:pt x="1317" y="834"/>
                  <a:pt x="1363" y="805"/>
                  <a:pt x="1363" y="805"/>
                </a:cubicBezTo>
                <a:cubicBezTo>
                  <a:pt x="1375" y="769"/>
                  <a:pt x="1391" y="736"/>
                  <a:pt x="1403" y="700"/>
                </a:cubicBezTo>
                <a:cubicBezTo>
                  <a:pt x="1420" y="594"/>
                  <a:pt x="1436" y="450"/>
                  <a:pt x="1387" y="351"/>
                </a:cubicBezTo>
                <a:cubicBezTo>
                  <a:pt x="1368" y="313"/>
                  <a:pt x="1339" y="257"/>
                  <a:pt x="1306" y="229"/>
                </a:cubicBezTo>
                <a:cubicBezTo>
                  <a:pt x="1266" y="195"/>
                  <a:pt x="1209" y="161"/>
                  <a:pt x="1160" y="140"/>
                </a:cubicBezTo>
                <a:cubicBezTo>
                  <a:pt x="1136" y="130"/>
                  <a:pt x="1110" y="127"/>
                  <a:pt x="1087" y="115"/>
                </a:cubicBezTo>
                <a:cubicBezTo>
                  <a:pt x="915" y="27"/>
                  <a:pt x="699" y="14"/>
                  <a:pt x="511" y="2"/>
                </a:cubicBezTo>
                <a:cubicBezTo>
                  <a:pt x="337" y="7"/>
                  <a:pt x="283" y="0"/>
                  <a:pt x="146" y="34"/>
                </a:cubicBezTo>
                <a:cubicBezTo>
                  <a:pt x="110" y="43"/>
                  <a:pt x="81" y="61"/>
                  <a:pt x="48" y="75"/>
                </a:cubicBezTo>
                <a:cubicBezTo>
                  <a:pt x="33" y="82"/>
                  <a:pt x="0" y="91"/>
                  <a:pt x="0" y="91"/>
                </a:cubicBezTo>
              </a:path>
            </a:pathLst>
          </a:custGeom>
          <a:noFill/>
          <a:ln w="57150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cs-CZ"/>
          </a:p>
        </p:txBody>
      </p:sp>
      <p:sp>
        <p:nvSpPr>
          <p:cNvPr id="81" name="Freeform 21"/>
          <p:cNvSpPr>
            <a:spLocks/>
          </p:cNvSpPr>
          <p:nvPr/>
        </p:nvSpPr>
        <p:spPr bwMode="auto">
          <a:xfrm>
            <a:off x="6119664" y="5714820"/>
            <a:ext cx="3024336" cy="1080120"/>
          </a:xfrm>
          <a:custGeom>
            <a:avLst/>
            <a:gdLst>
              <a:gd name="T0" fmla="*/ 1216323076 w 1436"/>
              <a:gd name="T1" fmla="*/ 278036343 h 899"/>
              <a:gd name="T2" fmla="*/ 483958423 w 1436"/>
              <a:gd name="T3" fmla="*/ 396040016 h 899"/>
              <a:gd name="T4" fmla="*/ 346907993 w 1436"/>
              <a:gd name="T5" fmla="*/ 514043609 h 899"/>
              <a:gd name="T6" fmla="*/ 591030234 w 1436"/>
              <a:gd name="T7" fmla="*/ 973127877 h 899"/>
              <a:gd name="T8" fmla="*/ 1666018762 w 1436"/>
              <a:gd name="T9" fmla="*/ 1301274315 h 899"/>
              <a:gd name="T10" fmla="*/ 1944401412 w 1436"/>
              <a:gd name="T11" fmla="*/ 1367550815 h 899"/>
              <a:gd name="T12" fmla="*/ 2147483647 w 1436"/>
              <a:gd name="T13" fmla="*/ 1445142567 h 899"/>
              <a:gd name="T14" fmla="*/ 2147483647 w 1436"/>
              <a:gd name="T15" fmla="*/ 1380482350 h 899"/>
              <a:gd name="T16" fmla="*/ 2147483647 w 1436"/>
              <a:gd name="T17" fmla="*/ 1301274315 h 899"/>
              <a:gd name="T18" fmla="*/ 2147483647 w 1436"/>
              <a:gd name="T19" fmla="*/ 1131543311 h 899"/>
              <a:gd name="T20" fmla="*/ 2147483647 w 1436"/>
              <a:gd name="T21" fmla="*/ 567388256 h 899"/>
              <a:gd name="T22" fmla="*/ 2147483647 w 1436"/>
              <a:gd name="T23" fmla="*/ 370176946 h 899"/>
              <a:gd name="T24" fmla="*/ 2147483647 w 1436"/>
              <a:gd name="T25" fmla="*/ 226308932 h 899"/>
              <a:gd name="T26" fmla="*/ 2147483647 w 1436"/>
              <a:gd name="T27" fmla="*/ 185895820 h 899"/>
              <a:gd name="T28" fmla="*/ 2147483647 w 1436"/>
              <a:gd name="T29" fmla="*/ 3233203 h 899"/>
              <a:gd name="T30" fmla="*/ 625292842 w 1436"/>
              <a:gd name="T31" fmla="*/ 54960632 h 899"/>
              <a:gd name="T32" fmla="*/ 205575708 w 1436"/>
              <a:gd name="T33" fmla="*/ 121236834 h 899"/>
              <a:gd name="T34" fmla="*/ 0 w 1436"/>
              <a:gd name="T35" fmla="*/ 147101176 h 89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436"/>
              <a:gd name="T55" fmla="*/ 0 h 899"/>
              <a:gd name="T56" fmla="*/ 1436 w 1436"/>
              <a:gd name="T57" fmla="*/ 899 h 899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436" h="899">
                <a:moveTo>
                  <a:pt x="284" y="172"/>
                </a:moveTo>
                <a:cubicBezTo>
                  <a:pt x="192" y="179"/>
                  <a:pt x="161" y="173"/>
                  <a:pt x="113" y="245"/>
                </a:cubicBezTo>
                <a:cubicBezTo>
                  <a:pt x="94" y="303"/>
                  <a:pt x="107" y="280"/>
                  <a:pt x="81" y="318"/>
                </a:cubicBezTo>
                <a:cubicBezTo>
                  <a:pt x="85" y="406"/>
                  <a:pt x="64" y="533"/>
                  <a:pt x="138" y="602"/>
                </a:cubicBezTo>
                <a:cubicBezTo>
                  <a:pt x="172" y="707"/>
                  <a:pt x="286" y="779"/>
                  <a:pt x="389" y="805"/>
                </a:cubicBezTo>
                <a:cubicBezTo>
                  <a:pt x="401" y="840"/>
                  <a:pt x="419" y="837"/>
                  <a:pt x="454" y="846"/>
                </a:cubicBezTo>
                <a:cubicBezTo>
                  <a:pt x="536" y="867"/>
                  <a:pt x="613" y="884"/>
                  <a:pt x="697" y="894"/>
                </a:cubicBezTo>
                <a:cubicBezTo>
                  <a:pt x="1073" y="888"/>
                  <a:pt x="1065" y="899"/>
                  <a:pt x="1298" y="854"/>
                </a:cubicBezTo>
                <a:cubicBezTo>
                  <a:pt x="1317" y="834"/>
                  <a:pt x="1363" y="805"/>
                  <a:pt x="1363" y="805"/>
                </a:cubicBezTo>
                <a:cubicBezTo>
                  <a:pt x="1375" y="769"/>
                  <a:pt x="1391" y="736"/>
                  <a:pt x="1403" y="700"/>
                </a:cubicBezTo>
                <a:cubicBezTo>
                  <a:pt x="1420" y="594"/>
                  <a:pt x="1436" y="450"/>
                  <a:pt x="1387" y="351"/>
                </a:cubicBezTo>
                <a:cubicBezTo>
                  <a:pt x="1368" y="313"/>
                  <a:pt x="1339" y="257"/>
                  <a:pt x="1306" y="229"/>
                </a:cubicBezTo>
                <a:cubicBezTo>
                  <a:pt x="1266" y="195"/>
                  <a:pt x="1209" y="161"/>
                  <a:pt x="1160" y="140"/>
                </a:cubicBezTo>
                <a:cubicBezTo>
                  <a:pt x="1136" y="130"/>
                  <a:pt x="1110" y="127"/>
                  <a:pt x="1087" y="115"/>
                </a:cubicBezTo>
                <a:cubicBezTo>
                  <a:pt x="915" y="27"/>
                  <a:pt x="699" y="14"/>
                  <a:pt x="511" y="2"/>
                </a:cubicBezTo>
                <a:cubicBezTo>
                  <a:pt x="337" y="7"/>
                  <a:pt x="283" y="0"/>
                  <a:pt x="146" y="34"/>
                </a:cubicBezTo>
                <a:cubicBezTo>
                  <a:pt x="110" y="43"/>
                  <a:pt x="81" y="61"/>
                  <a:pt x="48" y="75"/>
                </a:cubicBezTo>
                <a:cubicBezTo>
                  <a:pt x="33" y="82"/>
                  <a:pt x="0" y="91"/>
                  <a:pt x="0" y="91"/>
                </a:cubicBezTo>
              </a:path>
            </a:pathLst>
          </a:custGeom>
          <a:noFill/>
          <a:ln w="57150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532472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9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5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 animBg="1"/>
      <p:bldP spid="24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45" grpId="0" animBg="1"/>
      <p:bldP spid="47" grpId="0" animBg="1"/>
      <p:bldP spid="48" grpId="0" animBg="1"/>
      <p:bldP spid="48" grpId="1" animBg="1"/>
      <p:bldP spid="49" grpId="0" animBg="1"/>
      <p:bldP spid="50" grpId="0" animBg="1"/>
      <p:bldP spid="57" grpId="0" animBg="1"/>
      <p:bldP spid="59" grpId="0" animBg="1"/>
      <p:bldP spid="61" grpId="0" animBg="1"/>
      <p:bldP spid="52" grpId="0" animBg="1"/>
      <p:bldP spid="52" grpId="1" animBg="1"/>
      <p:bldP spid="72" grpId="0" animBg="1"/>
      <p:bldP spid="72" grpId="1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9" grpId="0" animBg="1"/>
      <p:bldP spid="79" grpId="1" animBg="1"/>
      <p:bldP spid="80" grpId="0" animBg="1"/>
      <p:bldP spid="81" grpId="0" animBg="1"/>
      <p:bldP spid="81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Tabulka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1583791"/>
              </p:ext>
            </p:extLst>
          </p:nvPr>
        </p:nvGraphicFramePr>
        <p:xfrm>
          <a:off x="755576" y="1844824"/>
          <a:ext cx="7776864" cy="527426"/>
        </p:xfrm>
        <a:graphic>
          <a:graphicData uri="http://schemas.openxmlformats.org/drawingml/2006/table">
            <a:tbl>
              <a:tblPr>
                <a:tableStyleId>{68D230F3-CF80-4859-8CE7-A43EE81993B5}</a:tableStyleId>
              </a:tblPr>
              <a:tblGrid>
                <a:gridCol w="7776864"/>
              </a:tblGrid>
              <a:tr h="527426">
                <a:tc>
                  <a:txBody>
                    <a:bodyPr/>
                    <a:lstStyle/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cs-CZ" sz="2400" b="1" baseline="0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Dílčí koeficient ohrožení osob (K</a:t>
                      </a:r>
                      <a:r>
                        <a:rPr lang="cs-CZ" sz="2400" b="1" baseline="-25000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O2</a:t>
                      </a:r>
                      <a:r>
                        <a:rPr lang="cs-CZ" sz="2400" b="1" baseline="0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)</a:t>
                      </a:r>
                      <a:endParaRPr lang="cs-CZ" sz="2000" b="1" baseline="0" dirty="0" smtClean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77886" marR="77886" marT="0" marB="0" anchor="ctr"/>
                </a:tc>
              </a:tr>
            </a:tbl>
          </a:graphicData>
        </a:graphic>
      </p:graphicFrame>
      <p:sp>
        <p:nvSpPr>
          <p:cNvPr id="13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2483768" y="6356350"/>
            <a:ext cx="3960440" cy="365125"/>
          </a:xfrm>
        </p:spPr>
        <p:txBody>
          <a:bodyPr/>
          <a:lstStyle/>
          <a:p>
            <a:r>
              <a:rPr lang="cs-CZ" sz="800" b="1" dirty="0" smtClean="0"/>
              <a:t>Analýza hrozeb pro ČR</a:t>
            </a:r>
          </a:p>
        </p:txBody>
      </p:sp>
      <p:sp>
        <p:nvSpPr>
          <p:cNvPr id="1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r>
              <a:rPr lang="cs-CZ" smtClean="0"/>
              <a:t>28. 4. 2015</a:t>
            </a:r>
            <a:endParaRPr lang="cs-CZ" dirty="0"/>
          </a:p>
        </p:txBody>
      </p:sp>
      <p:pic>
        <p:nvPicPr>
          <p:cNvPr id="8" name="Obrázek 7" descr="obrázek do pp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24"/>
            <a:ext cx="9144000" cy="1076484"/>
          </a:xfrm>
          <a:prstGeom prst="rect">
            <a:avLst/>
          </a:prstGeom>
        </p:spPr>
      </p:pic>
      <p:graphicFrame>
        <p:nvGraphicFramePr>
          <p:cNvPr id="10" name="Tabulka 9"/>
          <p:cNvGraphicFramePr>
            <a:graphicFrameLocks noGrp="1"/>
          </p:cNvGraphicFramePr>
          <p:nvPr/>
        </p:nvGraphicFramePr>
        <p:xfrm>
          <a:off x="683568" y="2363296"/>
          <a:ext cx="7776864" cy="44500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6624736"/>
                <a:gridCol w="1152128"/>
              </a:tblGrid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Ohrožení osob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K</a:t>
                      </a:r>
                      <a:r>
                        <a:rPr lang="cs-CZ" baseline="-25000" dirty="0" smtClean="0"/>
                        <a:t>O2</a:t>
                      </a:r>
                      <a:endParaRPr lang="cs-CZ" baseline="-25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cs-CZ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Bez ohrožení osob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dirty="0" smtClean="0"/>
                        <a:t>0</a:t>
                      </a:r>
                      <a:endParaRPr lang="cs-CZ" sz="1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cs-CZ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1 - 20 osob ohrožených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dirty="0" smtClean="0"/>
                        <a:t>1</a:t>
                      </a:r>
                      <a:endParaRPr lang="cs-CZ" sz="1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cs-CZ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21 - 50 osob ohrožených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dirty="0" smtClean="0"/>
                        <a:t>2</a:t>
                      </a:r>
                      <a:endParaRPr lang="cs-CZ" sz="1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cs-CZ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51 - 100 osob ohrožených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dirty="0" smtClean="0"/>
                        <a:t>3</a:t>
                      </a:r>
                      <a:endParaRPr lang="cs-CZ" sz="1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cs-CZ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101 - 500 osob ohrožených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dirty="0" smtClean="0"/>
                        <a:t>4</a:t>
                      </a:r>
                      <a:endParaRPr lang="cs-CZ" sz="1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cs-CZ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501 - 1 000 osob ohrožených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dirty="0" smtClean="0"/>
                        <a:t>5</a:t>
                      </a:r>
                      <a:endParaRPr lang="cs-CZ" sz="1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cs-CZ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1 001 - 5 000 osob ohrožených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dirty="0" smtClean="0"/>
                        <a:t>6</a:t>
                      </a:r>
                      <a:endParaRPr lang="cs-CZ" sz="1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cs-CZ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5 001 - 10 000 osob ohrožených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dirty="0" smtClean="0"/>
                        <a:t>7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cs-CZ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10 001 - 100 000 osob ohrožených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dirty="0" smtClean="0"/>
                        <a:t>8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cs-CZ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100 001 - 1 000 </a:t>
                      </a:r>
                      <a:r>
                        <a:rPr lang="cs-CZ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000</a:t>
                      </a:r>
                      <a:r>
                        <a:rPr lang="cs-CZ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osob ohrožených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dirty="0" smtClean="0"/>
                        <a:t>9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cs-CZ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&gt; 1 000 </a:t>
                      </a:r>
                      <a:r>
                        <a:rPr lang="cs-CZ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000</a:t>
                      </a:r>
                      <a:r>
                        <a:rPr lang="cs-CZ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osob ohrožených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dirty="0" smtClean="0"/>
                        <a:t>10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Nadpis 1"/>
          <p:cNvSpPr txBox="1">
            <a:spLocks/>
          </p:cNvSpPr>
          <p:nvPr/>
        </p:nvSpPr>
        <p:spPr>
          <a:xfrm>
            <a:off x="251520" y="1052736"/>
            <a:ext cx="8712968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pl-PL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Následky – dopady na chráněné zájmy </a:t>
            </a:r>
            <a:endParaRPr lang="cs-CZ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spcBef>
                <a:spcPct val="0"/>
              </a:spcBef>
              <a:defRPr/>
            </a:pPr>
            <a:r>
              <a:rPr lang="pl-PL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Dopad na životy a zdraví osob</a:t>
            </a:r>
            <a:endParaRPr kumimoji="0" lang="cs-CZ" sz="2400" b="1" i="0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2472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Nadpis 1"/>
          <p:cNvSpPr txBox="1">
            <a:spLocks/>
          </p:cNvSpPr>
          <p:nvPr/>
        </p:nvSpPr>
        <p:spPr>
          <a:xfrm>
            <a:off x="179512" y="980728"/>
            <a:ext cx="8712968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cs-CZ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Společenské dopady</a:t>
            </a:r>
            <a:endParaRPr lang="cs-CZ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27" name="Tabulka 2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1583791"/>
              </p:ext>
            </p:extLst>
          </p:nvPr>
        </p:nvGraphicFramePr>
        <p:xfrm>
          <a:off x="755576" y="1556792"/>
          <a:ext cx="7776864" cy="527426"/>
        </p:xfrm>
        <a:graphic>
          <a:graphicData uri="http://schemas.openxmlformats.org/drawingml/2006/table">
            <a:tbl>
              <a:tblPr>
                <a:tableStyleId>{68D230F3-CF80-4859-8CE7-A43EE81993B5}</a:tableStyleId>
              </a:tblPr>
              <a:tblGrid>
                <a:gridCol w="7776864"/>
              </a:tblGrid>
              <a:tr h="527426">
                <a:tc>
                  <a:txBody>
                    <a:bodyPr/>
                    <a:lstStyle/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cs-CZ" sz="2400" b="1" baseline="0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Dílčí koeficient předpokládané doby trvání omezení (K</a:t>
                      </a:r>
                      <a:r>
                        <a:rPr lang="cs-CZ" sz="2400" b="1" baseline="-25000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S2</a:t>
                      </a:r>
                      <a:r>
                        <a:rPr lang="cs-CZ" sz="2400" b="1" baseline="0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)</a:t>
                      </a:r>
                      <a:endParaRPr lang="cs-CZ" sz="2000" b="1" baseline="0" dirty="0" smtClean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77886" marR="77886" marT="0" marB="0" anchor="ctr"/>
                </a:tc>
              </a:tr>
            </a:tbl>
          </a:graphicData>
        </a:graphic>
      </p:graphicFrame>
      <p:sp>
        <p:nvSpPr>
          <p:cNvPr id="13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2483768" y="6356350"/>
            <a:ext cx="3960440" cy="365125"/>
          </a:xfrm>
        </p:spPr>
        <p:txBody>
          <a:bodyPr/>
          <a:lstStyle/>
          <a:p>
            <a:r>
              <a:rPr lang="cs-CZ" sz="800" b="1" dirty="0" smtClean="0"/>
              <a:t>Analýza hrozeb pro ČR</a:t>
            </a:r>
          </a:p>
        </p:txBody>
      </p:sp>
      <p:sp>
        <p:nvSpPr>
          <p:cNvPr id="1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r>
              <a:rPr lang="cs-CZ" smtClean="0"/>
              <a:t>28. 4. 2015</a:t>
            </a:r>
            <a:endParaRPr lang="cs-CZ" dirty="0"/>
          </a:p>
        </p:txBody>
      </p:sp>
      <p:pic>
        <p:nvPicPr>
          <p:cNvPr id="8" name="Obrázek 7" descr="obrázek do pp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24"/>
            <a:ext cx="9144000" cy="1076484"/>
          </a:xfrm>
          <a:prstGeom prst="rect">
            <a:avLst/>
          </a:prstGeom>
        </p:spPr>
      </p:pic>
      <p:graphicFrame>
        <p:nvGraphicFramePr>
          <p:cNvPr id="10" name="Tabulka 9"/>
          <p:cNvGraphicFramePr>
            <a:graphicFrameLocks noGrp="1"/>
          </p:cNvGraphicFramePr>
          <p:nvPr/>
        </p:nvGraphicFramePr>
        <p:xfrm>
          <a:off x="755576" y="2204864"/>
          <a:ext cx="7776864" cy="44500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6624736"/>
                <a:gridCol w="1152128"/>
              </a:tblGrid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Časové období možné doby trvání omezujícího stavu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K</a:t>
                      </a:r>
                      <a:r>
                        <a:rPr lang="cs-CZ" baseline="-25000" dirty="0" smtClean="0"/>
                        <a:t>S2</a:t>
                      </a:r>
                      <a:endParaRPr lang="cs-CZ" baseline="-25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cs-CZ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bez omezujícího stavu</a:t>
                      </a: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cs-CZ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několik hodin (až půl dne)</a:t>
                      </a: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cs-CZ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až 1 den</a:t>
                      </a: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cs-CZ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několik málo dnů (cca 2-3 dny)</a:t>
                      </a: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3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cs-CZ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více dnů (cca 4 dny až 1 týden)</a:t>
                      </a: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4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cs-CZ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několik týdnů (až 1 měsíc)</a:t>
                      </a: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5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cs-CZ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více měsíců (do půl roku)</a:t>
                      </a: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6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cs-CZ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až 1 rok</a:t>
                      </a: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7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cs-CZ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více let (až 5 let)</a:t>
                      </a: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8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cs-CZ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mnoho let (až 25 let)</a:t>
                      </a: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9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cs-CZ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více než čtvrtstoletí (více než jedna generace)</a:t>
                      </a: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10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532472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Tabulka 23"/>
          <p:cNvGraphicFramePr>
            <a:graphicFrameLocks noGrp="1"/>
          </p:cNvGraphicFramePr>
          <p:nvPr/>
        </p:nvGraphicFramePr>
        <p:xfrm>
          <a:off x="1547664" y="1772816"/>
          <a:ext cx="5135501" cy="4749928"/>
        </p:xfrm>
        <a:graphic>
          <a:graphicData uri="http://schemas.openxmlformats.org/drawingml/2006/table">
            <a:tbl>
              <a:tblPr/>
              <a:tblGrid>
                <a:gridCol w="342367"/>
                <a:gridCol w="228244"/>
                <a:gridCol w="456489"/>
                <a:gridCol w="456489"/>
                <a:gridCol w="456489"/>
                <a:gridCol w="456489"/>
                <a:gridCol w="456489"/>
                <a:gridCol w="456489"/>
                <a:gridCol w="456489"/>
                <a:gridCol w="456489"/>
                <a:gridCol w="456489"/>
                <a:gridCol w="456489"/>
              </a:tblGrid>
              <a:tr h="418956">
                <a:tc>
                  <a:txBody>
                    <a:bodyPr/>
                    <a:lstStyle/>
                    <a:p>
                      <a:pPr algn="l" fontAlgn="ctr"/>
                      <a:endParaRPr lang="cs-CZ" sz="2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64" marR="5864" marT="5864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5864" marR="5864" marT="58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418956">
                <a:tc rowSpan="9">
                  <a:txBody>
                    <a:bodyPr/>
                    <a:lstStyle/>
                    <a:p>
                      <a:pPr algn="r" fontAlgn="t"/>
                      <a:r>
                        <a:rPr lang="cs-CZ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Pravděpodobnost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64" marR="5864" marT="5864" marB="0" vert="vert27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5864" marR="5864" marT="58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418956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5864" marR="5864" marT="58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418956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5864" marR="5864" marT="58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418956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5864" marR="5864" marT="58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418956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5864" marR="5864" marT="58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418956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5864" marR="5864" marT="58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418956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5864" marR="5864" marT="58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418956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5864" marR="5864" marT="58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418956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5864" marR="5864" marT="58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186202"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64" marR="5864" marT="586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64" marR="5864" marT="58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5864" marR="5864" marT="5864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5864" marR="5864" marT="5864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5864" marR="5864" marT="5864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5864" marR="5864" marT="5864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5864" marR="5864" marT="5864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5864" marR="5864" marT="5864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5864" marR="5864" marT="5864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5864" marR="5864" marT="5864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5864" marR="5864" marT="5864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5864" marR="5864" marT="5864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32753"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64" marR="5864" marT="586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64" marR="5864" marT="58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r" fontAlgn="t"/>
                      <a:r>
                        <a:rPr lang="cs-CZ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Následky</a:t>
                      </a:r>
                    </a:p>
                  </a:txBody>
                  <a:tcPr marL="5864" marR="5864" marT="5864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Nadpis 1"/>
          <p:cNvSpPr txBox="1">
            <a:spLocks/>
          </p:cNvSpPr>
          <p:nvPr/>
        </p:nvSpPr>
        <p:spPr>
          <a:xfrm>
            <a:off x="179512" y="1124744"/>
            <a:ext cx="8712968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cs-CZ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 Hodnocení rizik</a:t>
            </a:r>
            <a:endParaRPr lang="cs-CZ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2483768" y="6356350"/>
            <a:ext cx="3960440" cy="365125"/>
          </a:xfrm>
        </p:spPr>
        <p:txBody>
          <a:bodyPr/>
          <a:lstStyle/>
          <a:p>
            <a:r>
              <a:rPr lang="cs-CZ" sz="800" b="1" dirty="0" smtClean="0"/>
              <a:t>Analýza hrozeb pro ČR</a:t>
            </a:r>
          </a:p>
        </p:txBody>
      </p:sp>
      <p:sp>
        <p:nvSpPr>
          <p:cNvPr id="1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r>
              <a:rPr lang="cs-CZ" smtClean="0"/>
              <a:t>28. 4. 2015</a:t>
            </a:r>
            <a:endParaRPr lang="cs-CZ" dirty="0"/>
          </a:p>
        </p:txBody>
      </p:sp>
      <p:pic>
        <p:nvPicPr>
          <p:cNvPr id="8" name="Obrázek 7" descr="obrázek do pp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24"/>
            <a:ext cx="9144000" cy="1076484"/>
          </a:xfrm>
          <a:prstGeom prst="rect">
            <a:avLst/>
          </a:prstGeom>
        </p:spPr>
      </p:pic>
      <p:sp>
        <p:nvSpPr>
          <p:cNvPr id="25" name="Elipsa 24"/>
          <p:cNvSpPr/>
          <p:nvPr/>
        </p:nvSpPr>
        <p:spPr>
          <a:xfrm>
            <a:off x="4572000" y="4077072"/>
            <a:ext cx="144016" cy="144016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6" name="Elipsa 25"/>
          <p:cNvSpPr/>
          <p:nvPr/>
        </p:nvSpPr>
        <p:spPr>
          <a:xfrm>
            <a:off x="5220072" y="3573016"/>
            <a:ext cx="144016" cy="144016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7" name="Elipsa 26"/>
          <p:cNvSpPr/>
          <p:nvPr/>
        </p:nvSpPr>
        <p:spPr>
          <a:xfrm>
            <a:off x="3635896" y="2852936"/>
            <a:ext cx="144016" cy="144016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8" name="Elipsa 27"/>
          <p:cNvSpPr/>
          <p:nvPr/>
        </p:nvSpPr>
        <p:spPr>
          <a:xfrm>
            <a:off x="3203848" y="4869160"/>
            <a:ext cx="144016" cy="144016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9" name="Elipsa 28"/>
          <p:cNvSpPr/>
          <p:nvPr/>
        </p:nvSpPr>
        <p:spPr>
          <a:xfrm>
            <a:off x="6156176" y="2348880"/>
            <a:ext cx="144016" cy="144016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30" name="Elipsa 29"/>
          <p:cNvSpPr/>
          <p:nvPr/>
        </p:nvSpPr>
        <p:spPr>
          <a:xfrm>
            <a:off x="4644008" y="3573016"/>
            <a:ext cx="144016" cy="144016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31" name="Elipsa 30"/>
          <p:cNvSpPr/>
          <p:nvPr/>
        </p:nvSpPr>
        <p:spPr>
          <a:xfrm>
            <a:off x="4211960" y="4437112"/>
            <a:ext cx="144016" cy="144016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5" name="TextovéPole 14"/>
          <p:cNvSpPr txBox="1"/>
          <p:nvPr/>
        </p:nvSpPr>
        <p:spPr>
          <a:xfrm>
            <a:off x="6588224" y="1268760"/>
            <a:ext cx="2304256" cy="120032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cs-CZ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cs-CZ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Matice rizika</a:t>
            </a:r>
          </a:p>
          <a:p>
            <a:endParaRPr lang="cs-CZ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2472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Tabulka 15"/>
          <p:cNvGraphicFramePr>
            <a:graphicFrameLocks noGrp="1"/>
          </p:cNvGraphicFramePr>
          <p:nvPr/>
        </p:nvGraphicFramePr>
        <p:xfrm>
          <a:off x="1547664" y="1700808"/>
          <a:ext cx="5112573" cy="4903023"/>
        </p:xfrm>
        <a:graphic>
          <a:graphicData uri="http://schemas.openxmlformats.org/drawingml/2006/table">
            <a:tbl>
              <a:tblPr/>
              <a:tblGrid>
                <a:gridCol w="340838"/>
                <a:gridCol w="227225"/>
                <a:gridCol w="454451"/>
                <a:gridCol w="454451"/>
                <a:gridCol w="454451"/>
                <a:gridCol w="454451"/>
                <a:gridCol w="454451"/>
                <a:gridCol w="454451"/>
                <a:gridCol w="454451"/>
                <a:gridCol w="454451"/>
                <a:gridCol w="454451"/>
                <a:gridCol w="454451"/>
              </a:tblGrid>
              <a:tr h="589221">
                <a:tc>
                  <a:txBody>
                    <a:bodyPr/>
                    <a:lstStyle/>
                    <a:p>
                      <a:pPr algn="l" fontAlgn="ctr"/>
                      <a:endParaRPr lang="cs-CZ" sz="2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64" marR="5864" marT="5864" marB="0" vert="vert27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5864" marR="5864" marT="58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407359">
                <a:tc rowSpan="9">
                  <a:txBody>
                    <a:bodyPr/>
                    <a:lstStyle/>
                    <a:p>
                      <a:pPr algn="r" fontAlgn="t"/>
                      <a:r>
                        <a:rPr lang="cs-CZ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Pravděpodobnost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64" marR="5864" marT="5864" marB="0" vert="vert27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5864" marR="5864" marT="58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407359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5864" marR="5864" marT="58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407359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5864" marR="5864" marT="58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407359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5864" marR="5864" marT="58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407359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5864" marR="5864" marT="58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407359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5864" marR="5864" marT="58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407359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5864" marR="5864" marT="58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407359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5864" marR="5864" marT="58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407359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5864" marR="5864" marT="586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864" marR="5864" marT="586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97417">
                <a:tc>
                  <a:txBody>
                    <a:bodyPr/>
                    <a:lstStyle/>
                    <a:p>
                      <a:pPr algn="l" fontAlgn="b"/>
                      <a:endParaRPr lang="cs-CZ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64" marR="5864" marT="586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64" marR="5864" marT="58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5864" marR="5864" marT="5864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5864" marR="5864" marT="5864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5864" marR="5864" marT="5864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5864" marR="5864" marT="5864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5864" marR="5864" marT="5864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5864" marR="5864" marT="5864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5864" marR="5864" marT="5864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5864" marR="5864" marT="5864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5864" marR="5864" marT="5864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5864" marR="5864" marT="5864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97417"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64" marR="5864" marT="586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0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64" marR="5864" marT="586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r" fontAlgn="t"/>
                      <a:r>
                        <a:rPr lang="cs-CZ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Následky</a:t>
                      </a:r>
                    </a:p>
                  </a:txBody>
                  <a:tcPr marL="5864" marR="5864" marT="5864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Nadpis 1"/>
          <p:cNvSpPr txBox="1">
            <a:spLocks/>
          </p:cNvSpPr>
          <p:nvPr/>
        </p:nvSpPr>
        <p:spPr>
          <a:xfrm>
            <a:off x="179512" y="1124744"/>
            <a:ext cx="8712968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cs-CZ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Hodnocení rizik</a:t>
            </a:r>
            <a:endParaRPr lang="cs-CZ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2483768" y="6356350"/>
            <a:ext cx="3960440" cy="365125"/>
          </a:xfrm>
        </p:spPr>
        <p:txBody>
          <a:bodyPr/>
          <a:lstStyle/>
          <a:p>
            <a:r>
              <a:rPr lang="cs-CZ" sz="800" b="1" dirty="0" smtClean="0"/>
              <a:t>Analýza hrozeb pro ČR</a:t>
            </a:r>
          </a:p>
        </p:txBody>
      </p:sp>
      <p:sp>
        <p:nvSpPr>
          <p:cNvPr id="1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r>
              <a:rPr lang="cs-CZ" smtClean="0"/>
              <a:t>28. 4. 2015</a:t>
            </a:r>
            <a:endParaRPr lang="cs-CZ" dirty="0"/>
          </a:p>
        </p:txBody>
      </p:sp>
      <p:pic>
        <p:nvPicPr>
          <p:cNvPr id="8" name="Obrázek 7" descr="obrázek do pp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24"/>
            <a:ext cx="9144000" cy="1076484"/>
          </a:xfrm>
          <a:prstGeom prst="rect">
            <a:avLst/>
          </a:prstGeom>
        </p:spPr>
      </p:pic>
      <p:sp>
        <p:nvSpPr>
          <p:cNvPr id="25" name="Elipsa 24"/>
          <p:cNvSpPr/>
          <p:nvPr/>
        </p:nvSpPr>
        <p:spPr>
          <a:xfrm>
            <a:off x="4644008" y="4077072"/>
            <a:ext cx="144016" cy="144016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6" name="Elipsa 25"/>
          <p:cNvSpPr/>
          <p:nvPr/>
        </p:nvSpPr>
        <p:spPr>
          <a:xfrm>
            <a:off x="5220072" y="3573016"/>
            <a:ext cx="144016" cy="144016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7" name="Elipsa 26"/>
          <p:cNvSpPr/>
          <p:nvPr/>
        </p:nvSpPr>
        <p:spPr>
          <a:xfrm>
            <a:off x="3707904" y="2924944"/>
            <a:ext cx="144016" cy="144016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8" name="Elipsa 27"/>
          <p:cNvSpPr/>
          <p:nvPr/>
        </p:nvSpPr>
        <p:spPr>
          <a:xfrm>
            <a:off x="3203848" y="4941168"/>
            <a:ext cx="144016" cy="144016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9" name="Elipsa 28"/>
          <p:cNvSpPr/>
          <p:nvPr/>
        </p:nvSpPr>
        <p:spPr>
          <a:xfrm>
            <a:off x="6156176" y="2348880"/>
            <a:ext cx="144016" cy="144016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30" name="Elipsa 29"/>
          <p:cNvSpPr/>
          <p:nvPr/>
        </p:nvSpPr>
        <p:spPr>
          <a:xfrm>
            <a:off x="4644008" y="3573016"/>
            <a:ext cx="144016" cy="144016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31" name="Elipsa 30"/>
          <p:cNvSpPr/>
          <p:nvPr/>
        </p:nvSpPr>
        <p:spPr>
          <a:xfrm>
            <a:off x="4283968" y="4437112"/>
            <a:ext cx="144016" cy="144016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8" name="Zaoblený obdélníkový popisek 17"/>
          <p:cNvSpPr/>
          <p:nvPr/>
        </p:nvSpPr>
        <p:spPr>
          <a:xfrm>
            <a:off x="6804248" y="2132856"/>
            <a:ext cx="2160240" cy="1224136"/>
          </a:xfrm>
          <a:prstGeom prst="wedgeRoundRectCallout">
            <a:avLst>
              <a:gd name="adj1" fmla="val -68514"/>
              <a:gd name="adj2" fmla="val 28232"/>
              <a:gd name="adj3" fmla="val 16667"/>
            </a:avLst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dirty="0" smtClean="0">
                <a:solidFill>
                  <a:schemeClr val="tx1"/>
                </a:solidFill>
              </a:rPr>
              <a:t>Vysoké</a:t>
            </a:r>
          </a:p>
          <a:p>
            <a:pPr algn="ctr"/>
            <a:r>
              <a:rPr lang="cs-CZ" sz="2400" dirty="0" smtClean="0">
                <a:solidFill>
                  <a:schemeClr val="tx1"/>
                </a:solidFill>
              </a:rPr>
              <a:t>(nepřijatelné)</a:t>
            </a:r>
          </a:p>
          <a:p>
            <a:pPr algn="ctr"/>
            <a:r>
              <a:rPr lang="cs-CZ" sz="2400" dirty="0" smtClean="0">
                <a:solidFill>
                  <a:schemeClr val="tx1"/>
                </a:solidFill>
              </a:rPr>
              <a:t>riziko</a:t>
            </a:r>
            <a:endParaRPr lang="cs-CZ" sz="2400" dirty="0">
              <a:solidFill>
                <a:schemeClr val="tx1"/>
              </a:solidFill>
            </a:endParaRPr>
          </a:p>
        </p:txBody>
      </p:sp>
      <p:sp>
        <p:nvSpPr>
          <p:cNvPr id="19" name="Zaoblený obdélníkový popisek 18"/>
          <p:cNvSpPr/>
          <p:nvPr/>
        </p:nvSpPr>
        <p:spPr>
          <a:xfrm>
            <a:off x="5508104" y="3573016"/>
            <a:ext cx="2160240" cy="1224136"/>
          </a:xfrm>
          <a:prstGeom prst="wedgeRoundRectCallout">
            <a:avLst>
              <a:gd name="adj1" fmla="val -68514"/>
              <a:gd name="adj2" fmla="val 28232"/>
              <a:gd name="adj3" fmla="val 16667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dirty="0" smtClean="0">
                <a:solidFill>
                  <a:schemeClr val="tx1"/>
                </a:solidFill>
              </a:rPr>
              <a:t>Střední</a:t>
            </a:r>
          </a:p>
          <a:p>
            <a:pPr algn="ctr"/>
            <a:r>
              <a:rPr lang="cs-CZ" sz="2400" dirty="0" smtClean="0">
                <a:solidFill>
                  <a:schemeClr val="tx1"/>
                </a:solidFill>
              </a:rPr>
              <a:t>riziko</a:t>
            </a:r>
            <a:endParaRPr lang="cs-CZ" sz="2400" dirty="0">
              <a:solidFill>
                <a:schemeClr val="tx1"/>
              </a:solidFill>
            </a:endParaRPr>
          </a:p>
        </p:txBody>
      </p:sp>
      <p:sp>
        <p:nvSpPr>
          <p:cNvPr id="20" name="Zaoblený obdélníkový popisek 19"/>
          <p:cNvSpPr/>
          <p:nvPr/>
        </p:nvSpPr>
        <p:spPr>
          <a:xfrm>
            <a:off x="179512" y="3501008"/>
            <a:ext cx="2160240" cy="1224136"/>
          </a:xfrm>
          <a:prstGeom prst="wedgeRoundRectCallout">
            <a:avLst>
              <a:gd name="adj1" fmla="val 65770"/>
              <a:gd name="adj2" fmla="val 39394"/>
              <a:gd name="adj3" fmla="val 16667"/>
            </a:avLst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dirty="0" smtClean="0">
                <a:solidFill>
                  <a:schemeClr val="tx1"/>
                </a:solidFill>
              </a:rPr>
              <a:t>Nízké</a:t>
            </a:r>
          </a:p>
          <a:p>
            <a:pPr algn="ctr"/>
            <a:r>
              <a:rPr lang="cs-CZ" sz="2400" dirty="0" smtClean="0">
                <a:solidFill>
                  <a:schemeClr val="tx1"/>
                </a:solidFill>
              </a:rPr>
              <a:t>(přijatelné)</a:t>
            </a:r>
          </a:p>
          <a:p>
            <a:pPr algn="ctr"/>
            <a:r>
              <a:rPr lang="cs-CZ" sz="2400" dirty="0" smtClean="0">
                <a:solidFill>
                  <a:schemeClr val="tx1"/>
                </a:solidFill>
              </a:rPr>
              <a:t>riziko</a:t>
            </a:r>
            <a:endParaRPr lang="cs-CZ" sz="2400" dirty="0">
              <a:solidFill>
                <a:schemeClr val="tx1"/>
              </a:solidFill>
            </a:endParaRPr>
          </a:p>
        </p:txBody>
      </p:sp>
      <p:sp>
        <p:nvSpPr>
          <p:cNvPr id="21" name="Obdélník 20"/>
          <p:cNvSpPr/>
          <p:nvPr/>
        </p:nvSpPr>
        <p:spPr>
          <a:xfrm>
            <a:off x="3347864" y="1916832"/>
            <a:ext cx="237626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dirty="0" smtClean="0">
                <a:solidFill>
                  <a:schemeClr val="tx1"/>
                </a:solidFill>
              </a:rPr>
              <a:t>zpracování typových plánů</a:t>
            </a:r>
            <a:endParaRPr lang="cs-CZ" sz="2400" dirty="0">
              <a:solidFill>
                <a:schemeClr val="tx1"/>
              </a:solidFill>
            </a:endParaRPr>
          </a:p>
        </p:txBody>
      </p:sp>
      <p:cxnSp>
        <p:nvCxnSpPr>
          <p:cNvPr id="23" name="Přímá spojovací šipka 22"/>
          <p:cNvCxnSpPr>
            <a:stCxn id="21" idx="3"/>
            <a:endCxn id="29" idx="2"/>
          </p:cNvCxnSpPr>
          <p:nvPr/>
        </p:nvCxnSpPr>
        <p:spPr>
          <a:xfrm>
            <a:off x="5724128" y="2384884"/>
            <a:ext cx="432048" cy="36004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Přímá spojovací šipka 32"/>
          <p:cNvCxnSpPr>
            <a:stCxn id="21" idx="2"/>
            <a:endCxn id="26" idx="1"/>
          </p:cNvCxnSpPr>
          <p:nvPr/>
        </p:nvCxnSpPr>
        <p:spPr>
          <a:xfrm>
            <a:off x="4535996" y="2852936"/>
            <a:ext cx="705167" cy="741171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Obdélník 35"/>
          <p:cNvSpPr/>
          <p:nvPr/>
        </p:nvSpPr>
        <p:spPr>
          <a:xfrm>
            <a:off x="3635896" y="4941168"/>
            <a:ext cx="280831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dirty="0" smtClean="0">
                <a:solidFill>
                  <a:schemeClr val="tx1"/>
                </a:solidFill>
              </a:rPr>
              <a:t>havarijní plánování typové činnosti</a:t>
            </a:r>
            <a:endParaRPr lang="cs-CZ" sz="2400" dirty="0">
              <a:solidFill>
                <a:schemeClr val="tx1"/>
              </a:solidFill>
            </a:endParaRPr>
          </a:p>
        </p:txBody>
      </p:sp>
      <p:cxnSp>
        <p:nvCxnSpPr>
          <p:cNvPr id="42" name="Přímá spojovací šipka 41"/>
          <p:cNvCxnSpPr>
            <a:stCxn id="36" idx="0"/>
            <a:endCxn id="31" idx="5"/>
          </p:cNvCxnSpPr>
          <p:nvPr/>
        </p:nvCxnSpPr>
        <p:spPr>
          <a:xfrm flipH="1" flipV="1">
            <a:off x="4406893" y="4560037"/>
            <a:ext cx="633159" cy="381131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Přímá spojovací šipka 43"/>
          <p:cNvCxnSpPr>
            <a:stCxn id="36" idx="0"/>
            <a:endCxn id="30" idx="5"/>
          </p:cNvCxnSpPr>
          <p:nvPr/>
        </p:nvCxnSpPr>
        <p:spPr>
          <a:xfrm flipH="1" flipV="1">
            <a:off x="4766933" y="3695941"/>
            <a:ext cx="273119" cy="1245227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Přímá spojovací šipka 45"/>
          <p:cNvCxnSpPr>
            <a:stCxn id="36" idx="0"/>
            <a:endCxn id="25" idx="5"/>
          </p:cNvCxnSpPr>
          <p:nvPr/>
        </p:nvCxnSpPr>
        <p:spPr>
          <a:xfrm flipH="1" flipV="1">
            <a:off x="4766933" y="4199997"/>
            <a:ext cx="273119" cy="741171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Přímá spojovací šipka 47"/>
          <p:cNvCxnSpPr>
            <a:stCxn id="36" idx="0"/>
            <a:endCxn id="27" idx="4"/>
          </p:cNvCxnSpPr>
          <p:nvPr/>
        </p:nvCxnSpPr>
        <p:spPr>
          <a:xfrm flipH="1" flipV="1">
            <a:off x="3779912" y="3068960"/>
            <a:ext cx="1260140" cy="187220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Obdélník 49"/>
          <p:cNvSpPr/>
          <p:nvPr/>
        </p:nvSpPr>
        <p:spPr>
          <a:xfrm>
            <a:off x="179512" y="5229200"/>
            <a:ext cx="280831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dirty="0" smtClean="0">
                <a:solidFill>
                  <a:schemeClr val="tx1"/>
                </a:solidFill>
              </a:rPr>
              <a:t>Rizika vyřazena v předběžné analýze</a:t>
            </a:r>
            <a:endParaRPr lang="cs-CZ" sz="2400" dirty="0">
              <a:solidFill>
                <a:schemeClr val="tx1"/>
              </a:solidFill>
            </a:endParaRPr>
          </a:p>
        </p:txBody>
      </p:sp>
      <p:cxnSp>
        <p:nvCxnSpPr>
          <p:cNvPr id="52" name="Přímá spojovací šipka 51"/>
          <p:cNvCxnSpPr>
            <a:stCxn id="50" idx="3"/>
            <a:endCxn id="28" idx="4"/>
          </p:cNvCxnSpPr>
          <p:nvPr/>
        </p:nvCxnSpPr>
        <p:spPr>
          <a:xfrm flipV="1">
            <a:off x="2987824" y="5085184"/>
            <a:ext cx="288032" cy="61206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532472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18" grpId="0" animBg="1"/>
      <p:bldP spid="19" grpId="0" animBg="1"/>
      <p:bldP spid="20" grpId="0" animBg="1"/>
      <p:bldP spid="21" grpId="0" animBg="1"/>
      <p:bldP spid="36" grpId="0" animBg="1"/>
      <p:bldP spid="5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Nadpis 1"/>
          <p:cNvSpPr txBox="1">
            <a:spLocks/>
          </p:cNvSpPr>
          <p:nvPr/>
        </p:nvSpPr>
        <p:spPr>
          <a:xfrm>
            <a:off x="179512" y="1196752"/>
            <a:ext cx="8712968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cs-CZ" sz="2400" b="1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 Současný stav a další postup</a:t>
            </a:r>
            <a:endParaRPr kumimoji="0" lang="cs-CZ" sz="24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7" name="Tabulka 2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1583791"/>
              </p:ext>
            </p:extLst>
          </p:nvPr>
        </p:nvGraphicFramePr>
        <p:xfrm>
          <a:off x="755576" y="2060848"/>
          <a:ext cx="7776864" cy="4681728"/>
        </p:xfrm>
        <a:graphic>
          <a:graphicData uri="http://schemas.openxmlformats.org/drawingml/2006/table">
            <a:tbl>
              <a:tblPr>
                <a:tableStyleId>{68D230F3-CF80-4859-8CE7-A43EE81993B5}</a:tableStyleId>
              </a:tblPr>
              <a:tblGrid>
                <a:gridCol w="7776864"/>
              </a:tblGrid>
              <a:tr h="4032448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kumimoji="0" lang="cs-CZ" sz="24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Ministerstva a jiné ÚSÚ</a:t>
                      </a:r>
                      <a:r>
                        <a:rPr kumimoji="0" lang="cs-CZ" sz="2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zpracovaly analýzu rizik pro typy nebezpečí, které mají v gesci (konzultace se </a:t>
                      </a:r>
                      <a:r>
                        <a:rPr kumimoji="0" lang="cs-CZ" sz="24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spolugestory</a:t>
                      </a:r>
                      <a:r>
                        <a:rPr kumimoji="0" lang="cs-CZ" sz="2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800100" marR="0" lvl="1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kumimoji="0" lang="cs-CZ" sz="2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do 31. 3. 2015</a:t>
                      </a:r>
                    </a:p>
                    <a:p>
                      <a:pPr marL="800100" marR="0" lvl="1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kumimoji="0" lang="cs-CZ" sz="2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Koordinace - pracovní skupina</a:t>
                      </a:r>
                    </a:p>
                    <a:p>
                      <a:pPr marL="285750" marR="0" lvl="0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cs-CZ" sz="2400" b="1" dirty="0" smtClean="0"/>
                        <a:t>Pracovní </a:t>
                      </a:r>
                      <a:r>
                        <a:rPr lang="cs-CZ" sz="2400" b="1" dirty="0" smtClean="0"/>
                        <a:t>skupina</a:t>
                      </a:r>
                      <a:r>
                        <a:rPr lang="cs-CZ" sz="2400" b="0" dirty="0" smtClean="0"/>
                        <a:t>:</a:t>
                      </a:r>
                      <a:endParaRPr kumimoji="0" lang="cs-CZ" sz="2400" b="1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marR="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cs-CZ" sz="2400" dirty="0" smtClean="0"/>
                        <a:t>sloučení podkladů z ÚSÚ</a:t>
                      </a:r>
                    </a:p>
                    <a:p>
                      <a:pPr marL="742950" marR="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cs-CZ" sz="2400" b="0" u="none" dirty="0" smtClean="0"/>
                        <a:t>analýza výsledků a návrh </a:t>
                      </a:r>
                      <a:r>
                        <a:rPr lang="cs-CZ" sz="2400" b="0" u="none" dirty="0" smtClean="0"/>
                        <a:t>způsobu hodnocení</a:t>
                      </a:r>
                      <a:r>
                        <a:rPr lang="cs-CZ" sz="2400" b="0" u="none" baseline="0" dirty="0" smtClean="0"/>
                        <a:t> rizik</a:t>
                      </a:r>
                    </a:p>
                    <a:p>
                      <a:pPr marL="285750" marR="0" lvl="0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kumimoji="0" lang="cs-CZ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Seminář s ÚSÚ</a:t>
                      </a:r>
                      <a:r>
                        <a:rPr kumimoji="0" lang="cs-CZ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– </a:t>
                      </a:r>
                      <a:r>
                        <a:rPr kumimoji="0" lang="cs-CZ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15. 5. 2015</a:t>
                      </a:r>
                      <a:endParaRPr kumimoji="0" lang="cs-CZ" sz="2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marR="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kumimoji="0" lang="cs-CZ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prezentace </a:t>
                      </a:r>
                      <a:r>
                        <a:rPr kumimoji="0" lang="cs-CZ" sz="24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zpracovaných </a:t>
                      </a:r>
                      <a:r>
                        <a:rPr kumimoji="0" lang="cs-CZ" sz="24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výsledků</a:t>
                      </a:r>
                    </a:p>
                    <a:p>
                      <a:pPr marL="742950" marR="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kumimoji="0" lang="cs-CZ" sz="24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úpravy</a:t>
                      </a:r>
                      <a:r>
                        <a:rPr kumimoji="0" lang="cs-CZ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přehodnocení</a:t>
                      </a:r>
                      <a:endParaRPr kumimoji="0" lang="cs-CZ" sz="2400" b="1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lang="cs-CZ" sz="2400" b="0" u="none" dirty="0" smtClean="0"/>
                    </a:p>
                  </a:txBody>
                  <a:tcPr marL="77886" marR="77886" marT="0" marB="0"/>
                </a:tc>
              </a:tr>
            </a:tbl>
          </a:graphicData>
        </a:graphic>
      </p:graphicFrame>
      <p:sp>
        <p:nvSpPr>
          <p:cNvPr id="13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2483768" y="6356350"/>
            <a:ext cx="3960440" cy="365125"/>
          </a:xfrm>
        </p:spPr>
        <p:txBody>
          <a:bodyPr/>
          <a:lstStyle/>
          <a:p>
            <a:r>
              <a:rPr lang="cs-CZ" sz="800" b="1" dirty="0" smtClean="0"/>
              <a:t>Analýza hrozeb pro ČR</a:t>
            </a:r>
          </a:p>
        </p:txBody>
      </p:sp>
      <p:sp>
        <p:nvSpPr>
          <p:cNvPr id="1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r>
              <a:rPr lang="cs-CZ" smtClean="0"/>
              <a:t>28. 4. 2015</a:t>
            </a:r>
            <a:endParaRPr lang="cs-CZ" dirty="0"/>
          </a:p>
        </p:txBody>
      </p:sp>
      <p:pic>
        <p:nvPicPr>
          <p:cNvPr id="8" name="Obrázek 7" descr="obrázek do pp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4"/>
            <a:ext cx="9144000" cy="107648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32472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2483768" y="6356350"/>
            <a:ext cx="3960440" cy="365125"/>
          </a:xfrm>
        </p:spPr>
        <p:txBody>
          <a:bodyPr/>
          <a:lstStyle/>
          <a:p>
            <a:r>
              <a:rPr lang="cs-CZ" sz="800" b="1" dirty="0" smtClean="0"/>
              <a:t>Analýza hrozeb pro ČR</a:t>
            </a:r>
          </a:p>
        </p:txBody>
      </p:sp>
      <p:sp>
        <p:nvSpPr>
          <p:cNvPr id="1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r>
              <a:rPr lang="cs-CZ" smtClean="0"/>
              <a:t>28. 4. 2015</a:t>
            </a:r>
            <a:endParaRPr lang="cs-CZ" dirty="0"/>
          </a:p>
        </p:txBody>
      </p:sp>
      <p:pic>
        <p:nvPicPr>
          <p:cNvPr id="8" name="Obrázek 7" descr="obrázek do pp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4"/>
            <a:ext cx="9144000" cy="1076484"/>
          </a:xfrm>
          <a:prstGeom prst="rect">
            <a:avLst/>
          </a:prstGeom>
        </p:spPr>
      </p:pic>
      <p:pic>
        <p:nvPicPr>
          <p:cNvPr id="1028" name="Picture 4" descr="C:\Dokumenty\_Krizové plánování\_Analýza rizik\Pro rezorty\analýza\Graf_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96" y="1268760"/>
            <a:ext cx="9045181" cy="543343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532472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kumenty\_Krizové plánování\_Analýza rizik\Pro rezorty\analýza\Graf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1268760"/>
            <a:ext cx="9045181" cy="5433435"/>
          </a:xfrm>
          <a:prstGeom prst="rect">
            <a:avLst/>
          </a:prstGeom>
          <a:noFill/>
        </p:spPr>
      </p:pic>
      <p:sp>
        <p:nvSpPr>
          <p:cNvPr id="13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2483768" y="6356350"/>
            <a:ext cx="3960440" cy="365125"/>
          </a:xfrm>
        </p:spPr>
        <p:txBody>
          <a:bodyPr/>
          <a:lstStyle/>
          <a:p>
            <a:r>
              <a:rPr lang="cs-CZ" sz="800" b="1" dirty="0" smtClean="0"/>
              <a:t>Analýza hrozeb pro ČR</a:t>
            </a:r>
          </a:p>
        </p:txBody>
      </p:sp>
      <p:sp>
        <p:nvSpPr>
          <p:cNvPr id="1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r>
              <a:rPr lang="cs-CZ" smtClean="0"/>
              <a:t>28. 4. 2015</a:t>
            </a:r>
            <a:endParaRPr lang="cs-CZ" dirty="0"/>
          </a:p>
        </p:txBody>
      </p:sp>
      <p:pic>
        <p:nvPicPr>
          <p:cNvPr id="8" name="Obrázek 7" descr="obrázek do pp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24"/>
            <a:ext cx="9144000" cy="1076484"/>
          </a:xfrm>
          <a:prstGeom prst="rect">
            <a:avLst/>
          </a:prstGeom>
        </p:spPr>
      </p:pic>
      <p:pic>
        <p:nvPicPr>
          <p:cNvPr id="1027" name="Picture 3" descr="C:\Dokumenty\_Krizové plánování\_Analýza rizik\Pro rezorty\analýza\Graf_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3" y="1268760"/>
            <a:ext cx="9045181" cy="543343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532472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2483768" y="6356350"/>
            <a:ext cx="3960440" cy="365125"/>
          </a:xfrm>
        </p:spPr>
        <p:txBody>
          <a:bodyPr/>
          <a:lstStyle/>
          <a:p>
            <a:r>
              <a:rPr lang="cs-CZ" sz="800" b="1" dirty="0" smtClean="0"/>
              <a:t>Analýza hrozeb pro ČR</a:t>
            </a:r>
          </a:p>
        </p:txBody>
      </p:sp>
      <p:sp>
        <p:nvSpPr>
          <p:cNvPr id="1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r>
              <a:rPr lang="cs-CZ" smtClean="0"/>
              <a:t>28. 4. 2015</a:t>
            </a:r>
            <a:endParaRPr lang="cs-CZ" dirty="0"/>
          </a:p>
        </p:txBody>
      </p:sp>
      <p:pic>
        <p:nvPicPr>
          <p:cNvPr id="8" name="Obrázek 7" descr="obrázek do pp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4"/>
            <a:ext cx="9144000" cy="1076484"/>
          </a:xfrm>
          <a:prstGeom prst="rect">
            <a:avLst/>
          </a:prstGeom>
        </p:spPr>
      </p:pic>
      <p:pic>
        <p:nvPicPr>
          <p:cNvPr id="2050" name="Picture 2" descr="C:\Dokumenty\_Krizové plánování\_Analýza rizik\Pro rezorty\analýza\Graf_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377729"/>
            <a:ext cx="8928992" cy="536363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532472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Nadpis 1"/>
          <p:cNvSpPr txBox="1">
            <a:spLocks/>
          </p:cNvSpPr>
          <p:nvPr/>
        </p:nvSpPr>
        <p:spPr>
          <a:xfrm>
            <a:off x="179512" y="1196752"/>
            <a:ext cx="871296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cs-CZ" sz="2400" b="1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7. </a:t>
            </a:r>
            <a:r>
              <a:rPr lang="cs-CZ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Vedlejší produkty</a:t>
            </a:r>
            <a:endParaRPr kumimoji="0" lang="cs-CZ" sz="24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2483768" y="6309320"/>
            <a:ext cx="3960440" cy="365125"/>
          </a:xfrm>
        </p:spPr>
        <p:txBody>
          <a:bodyPr/>
          <a:lstStyle/>
          <a:p>
            <a:r>
              <a:rPr lang="cs-CZ" sz="800" b="1" dirty="0" smtClean="0"/>
              <a:t>Analýza hrozeb pro ČR</a:t>
            </a:r>
          </a:p>
        </p:txBody>
      </p:sp>
      <p:sp>
        <p:nvSpPr>
          <p:cNvPr id="1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r>
              <a:rPr lang="cs-CZ" smtClean="0"/>
              <a:t>28. 4. 2015</a:t>
            </a:r>
            <a:endParaRPr lang="cs-CZ" dirty="0"/>
          </a:p>
        </p:txBody>
      </p:sp>
      <p:pic>
        <p:nvPicPr>
          <p:cNvPr id="8" name="Obrázek 7" descr="obrázek do pp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4"/>
            <a:ext cx="9144000" cy="1076484"/>
          </a:xfrm>
          <a:prstGeom prst="rect">
            <a:avLst/>
          </a:prstGeom>
        </p:spPr>
      </p:pic>
      <p:sp>
        <p:nvSpPr>
          <p:cNvPr id="7" name="Obdélník 2"/>
          <p:cNvSpPr>
            <a:spLocks noChangeArrowheads="1"/>
          </p:cNvSpPr>
          <p:nvPr/>
        </p:nvSpPr>
        <p:spPr bwMode="auto">
          <a:xfrm>
            <a:off x="381000" y="1700808"/>
            <a:ext cx="8382000" cy="5112568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cs-CZ"/>
          </a:p>
        </p:txBody>
      </p:sp>
      <p:sp>
        <p:nvSpPr>
          <p:cNvPr id="9" name="Elipsa 8"/>
          <p:cNvSpPr>
            <a:spLocks noChangeArrowheads="1"/>
          </p:cNvSpPr>
          <p:nvPr/>
        </p:nvSpPr>
        <p:spPr bwMode="auto">
          <a:xfrm>
            <a:off x="5791200" y="1735832"/>
            <a:ext cx="2590800" cy="19812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cs-CZ" sz="2400" dirty="0">
              <a:solidFill>
                <a:srgbClr val="000000"/>
              </a:solidFill>
            </a:endParaRPr>
          </a:p>
          <a:p>
            <a:pPr algn="ctr"/>
            <a:r>
              <a:rPr lang="cs-CZ" sz="2400" dirty="0">
                <a:solidFill>
                  <a:srgbClr val="000000"/>
                </a:solidFill>
              </a:rPr>
              <a:t>Aplikace</a:t>
            </a:r>
          </a:p>
          <a:p>
            <a:pPr algn="ctr"/>
            <a:endParaRPr lang="cs-CZ" sz="2400" dirty="0">
              <a:solidFill>
                <a:srgbClr val="000000"/>
              </a:solidFill>
            </a:endParaRPr>
          </a:p>
          <a:p>
            <a:pPr algn="ctr"/>
            <a:r>
              <a:rPr lang="cs-CZ" sz="2400" dirty="0">
                <a:solidFill>
                  <a:srgbClr val="000000"/>
                </a:solidFill>
              </a:rPr>
              <a:t>(stroj)</a:t>
            </a:r>
          </a:p>
        </p:txBody>
      </p:sp>
      <p:sp>
        <p:nvSpPr>
          <p:cNvPr id="10" name="Vývojový diagram: více dokumentů 9"/>
          <p:cNvSpPr>
            <a:spLocks noChangeArrowheads="1"/>
          </p:cNvSpPr>
          <p:nvPr/>
        </p:nvSpPr>
        <p:spPr bwMode="auto">
          <a:xfrm>
            <a:off x="685800" y="1784176"/>
            <a:ext cx="3886200" cy="4572000"/>
          </a:xfrm>
          <a:prstGeom prst="flowChartMultidocument">
            <a:avLst/>
          </a:prstGeom>
          <a:solidFill>
            <a:srgbClr val="FFCC99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r>
              <a:rPr lang="cs-CZ">
                <a:solidFill>
                  <a:srgbClr val="000000"/>
                </a:solidFill>
              </a:rPr>
              <a:t>Vstupní data:</a:t>
            </a:r>
          </a:p>
          <a:p>
            <a:endParaRPr lang="cs-CZ">
              <a:solidFill>
                <a:srgbClr val="000000"/>
              </a:solidFill>
            </a:endParaRPr>
          </a:p>
          <a:p>
            <a:r>
              <a:rPr lang="cs-CZ" u="sng">
                <a:solidFill>
                  <a:srgbClr val="000000"/>
                </a:solidFill>
              </a:rPr>
              <a:t>Vrstvy GIS</a:t>
            </a:r>
          </a:p>
          <a:p>
            <a:endParaRPr lang="cs-CZ">
              <a:solidFill>
                <a:srgbClr val="000000"/>
              </a:solidFill>
            </a:endParaRPr>
          </a:p>
          <a:p>
            <a:pPr>
              <a:buFontTx/>
              <a:buChar char="-"/>
            </a:pPr>
            <a:r>
              <a:rPr lang="cs-CZ">
                <a:solidFill>
                  <a:srgbClr val="000000"/>
                </a:solidFill>
              </a:rPr>
              <a:t> reprezentují různé </a:t>
            </a:r>
            <a:br>
              <a:rPr lang="cs-CZ">
                <a:solidFill>
                  <a:srgbClr val="000000"/>
                </a:solidFill>
              </a:rPr>
            </a:br>
            <a:r>
              <a:rPr lang="cs-CZ">
                <a:solidFill>
                  <a:srgbClr val="000000"/>
                </a:solidFill>
              </a:rPr>
              <a:t>  typy nebezpečí a </a:t>
            </a:r>
          </a:p>
          <a:p>
            <a:r>
              <a:rPr lang="cs-CZ">
                <a:solidFill>
                  <a:srgbClr val="000000"/>
                </a:solidFill>
              </a:rPr>
              <a:t>  prvky zranitelnosti</a:t>
            </a:r>
          </a:p>
          <a:p>
            <a:endParaRPr lang="cs-CZ">
              <a:solidFill>
                <a:srgbClr val="000000"/>
              </a:solidFill>
            </a:endParaRPr>
          </a:p>
          <a:p>
            <a:pPr>
              <a:buFontTx/>
              <a:buChar char="-"/>
            </a:pPr>
            <a:r>
              <a:rPr lang="cs-CZ">
                <a:solidFill>
                  <a:srgbClr val="000000"/>
                </a:solidFill>
              </a:rPr>
              <a:t>doplněné koeficienty </a:t>
            </a:r>
            <a:br>
              <a:rPr lang="cs-CZ">
                <a:solidFill>
                  <a:srgbClr val="000000"/>
                </a:solidFill>
              </a:rPr>
            </a:br>
            <a:r>
              <a:rPr lang="cs-CZ">
                <a:solidFill>
                  <a:srgbClr val="000000"/>
                </a:solidFill>
              </a:rPr>
              <a:t>   – úroveň rizika</a:t>
            </a:r>
          </a:p>
          <a:p>
            <a:r>
              <a:rPr lang="cs-CZ">
                <a:solidFill>
                  <a:srgbClr val="000000"/>
                </a:solidFill>
              </a:rPr>
              <a:t>   – intenzita nebezpečí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1775" y="3841576"/>
            <a:ext cx="1876425" cy="2825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5" name="Šipka doprava 14"/>
          <p:cNvSpPr>
            <a:spLocks noChangeArrowheads="1"/>
          </p:cNvSpPr>
          <p:nvPr/>
        </p:nvSpPr>
        <p:spPr bwMode="auto">
          <a:xfrm>
            <a:off x="4572000" y="2317576"/>
            <a:ext cx="1143000" cy="6096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00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cs-CZ"/>
          </a:p>
        </p:txBody>
      </p:sp>
      <p:sp>
        <p:nvSpPr>
          <p:cNvPr id="16" name="Zahnutá šipka doprava 15"/>
          <p:cNvSpPr>
            <a:spLocks noChangeArrowheads="1"/>
          </p:cNvSpPr>
          <p:nvPr/>
        </p:nvSpPr>
        <p:spPr bwMode="auto">
          <a:xfrm>
            <a:off x="5181600" y="3384376"/>
            <a:ext cx="1295400" cy="2514600"/>
          </a:xfrm>
          <a:prstGeom prst="curvedRightArrow">
            <a:avLst>
              <a:gd name="adj1" fmla="val 18989"/>
              <a:gd name="adj2" fmla="val 51989"/>
              <a:gd name="adj3" fmla="val 37810"/>
            </a:avLst>
          </a:prstGeom>
          <a:solidFill>
            <a:srgbClr val="0000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cs-CZ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auto">
          <a:xfrm>
            <a:off x="2819400" y="6203776"/>
            <a:ext cx="3276600" cy="457200"/>
          </a:xfrm>
          <a:prstGeom prst="rect">
            <a:avLst/>
          </a:prstGeom>
          <a:solidFill>
            <a:srgbClr val="FFCC99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cs-CZ">
                <a:solidFill>
                  <a:srgbClr val="000000"/>
                </a:solidFill>
              </a:rPr>
              <a:t>ČR, kraj, ORP, obec</a:t>
            </a:r>
          </a:p>
        </p:txBody>
      </p:sp>
      <p:cxnSp>
        <p:nvCxnSpPr>
          <p:cNvPr id="18" name="Tvar 17"/>
          <p:cNvCxnSpPr>
            <a:cxnSpLocks noChangeShapeType="1"/>
            <a:stCxn id="10" idx="2"/>
            <a:endCxn id="17" idx="1"/>
          </p:cNvCxnSpPr>
          <p:nvPr/>
        </p:nvCxnSpPr>
        <p:spPr bwMode="auto">
          <a:xfrm rot="16200000" flipH="1">
            <a:off x="2464594" y="6077570"/>
            <a:ext cx="249237" cy="460375"/>
          </a:xfrm>
          <a:prstGeom prst="bentConnector2">
            <a:avLst/>
          </a:prstGeom>
          <a:noFill/>
          <a:ln w="57150" algn="ctr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19" name="Přímá spojovací šipka 18"/>
          <p:cNvCxnSpPr>
            <a:cxnSpLocks noChangeShapeType="1"/>
            <a:stCxn id="17" idx="3"/>
          </p:cNvCxnSpPr>
          <p:nvPr/>
        </p:nvCxnSpPr>
        <p:spPr bwMode="auto">
          <a:xfrm>
            <a:off x="6096000" y="6432376"/>
            <a:ext cx="457200" cy="0"/>
          </a:xfrm>
          <a:prstGeom prst="straightConnector1">
            <a:avLst/>
          </a:prstGeom>
          <a:noFill/>
          <a:ln w="57150" algn="ctr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20" name="Nadpis 1"/>
          <p:cNvSpPr txBox="1">
            <a:spLocks/>
          </p:cNvSpPr>
          <p:nvPr/>
        </p:nvSpPr>
        <p:spPr>
          <a:xfrm>
            <a:off x="179512" y="1196752"/>
            <a:ext cx="871296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cs-CZ" sz="2800" b="1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Mapování rizik</a:t>
            </a:r>
            <a:endParaRPr kumimoji="0" lang="cs-CZ" sz="28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32472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9" grpId="0" animBg="1"/>
      <p:bldP spid="10" grpId="0" animBg="1"/>
      <p:bldP spid="15" grpId="0" animBg="1"/>
      <p:bldP spid="16" grpId="0" animBg="1"/>
      <p:bldP spid="17" grpId="0" animBg="1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Nadpis 1"/>
          <p:cNvSpPr txBox="1">
            <a:spLocks/>
          </p:cNvSpPr>
          <p:nvPr/>
        </p:nvSpPr>
        <p:spPr>
          <a:xfrm>
            <a:off x="179512" y="1500174"/>
            <a:ext cx="8712968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cs-CZ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Zadání úkolu</a:t>
            </a:r>
            <a:endParaRPr kumimoji="0" lang="cs-CZ" sz="24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7" name="Tabulka 2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1583791"/>
              </p:ext>
            </p:extLst>
          </p:nvPr>
        </p:nvGraphicFramePr>
        <p:xfrm>
          <a:off x="755576" y="2181494"/>
          <a:ext cx="7776864" cy="4127826"/>
        </p:xfrm>
        <a:graphic>
          <a:graphicData uri="http://schemas.openxmlformats.org/drawingml/2006/table">
            <a:tbl>
              <a:tblPr>
                <a:tableStyleId>{68D230F3-CF80-4859-8CE7-A43EE81993B5}</a:tableStyleId>
              </a:tblPr>
              <a:tblGrid>
                <a:gridCol w="7776864"/>
              </a:tblGrid>
              <a:tr h="4127826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None/>
                        <a:defRPr/>
                      </a:pPr>
                      <a:r>
                        <a:rPr lang="cs-CZ" sz="2400" dirty="0" smtClean="0"/>
                        <a:t>Úkol č. 3 Koncepce OO:</a:t>
                      </a:r>
                    </a:p>
                    <a:p>
                      <a:pPr>
                        <a:buFont typeface="Wingdings" pitchFamily="2" charset="2"/>
                        <a:buNone/>
                        <a:defRPr/>
                      </a:pPr>
                      <a:endParaRPr lang="cs-CZ" sz="2400" dirty="0" smtClean="0"/>
                    </a:p>
                    <a:p>
                      <a:pPr>
                        <a:buFont typeface="Wingdings" pitchFamily="2" charset="2"/>
                        <a:buNone/>
                        <a:defRPr/>
                      </a:pPr>
                      <a:r>
                        <a:rPr lang="cs-CZ" sz="2400" dirty="0" smtClean="0"/>
                        <a:t>„</a:t>
                      </a:r>
                      <a:r>
                        <a:rPr lang="cs-CZ" sz="2400" b="1" dirty="0" smtClean="0"/>
                        <a:t>Zpracovat analýzu hrozeb pro Českou republiku a její závěry promítnout do metodických a strategických materiálů v oblasti bezpečnosti státu</a:t>
                      </a:r>
                      <a:r>
                        <a:rPr lang="cs-CZ" sz="2400" dirty="0" smtClean="0"/>
                        <a:t>“.</a:t>
                      </a:r>
                    </a:p>
                    <a:p>
                      <a:pPr lvl="1">
                        <a:defRPr/>
                      </a:pPr>
                      <a:r>
                        <a:rPr lang="cs-CZ" sz="2000" dirty="0" smtClean="0"/>
                        <a:t>termín 2016</a:t>
                      </a:r>
                    </a:p>
                    <a:p>
                      <a:pPr lvl="1">
                        <a:defRPr/>
                      </a:pPr>
                      <a:r>
                        <a:rPr lang="cs-CZ" sz="2000" dirty="0" smtClean="0"/>
                        <a:t>odpovídá: MV</a:t>
                      </a:r>
                    </a:p>
                    <a:p>
                      <a:pPr lvl="1">
                        <a:defRPr/>
                      </a:pPr>
                      <a:r>
                        <a:rPr lang="cs-CZ" sz="2000" dirty="0" smtClean="0"/>
                        <a:t>součinnost: dotčená ministerstva a jiné ÚSÚ</a:t>
                      </a:r>
                      <a:endParaRPr lang="cs-CZ" sz="2400" b="1" baseline="0" dirty="0" smtClean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77886" marR="77886" marT="0" marB="0"/>
                </a:tc>
              </a:tr>
            </a:tbl>
          </a:graphicData>
        </a:graphic>
      </p:graphicFrame>
      <p:sp>
        <p:nvSpPr>
          <p:cNvPr id="13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2483768" y="6356350"/>
            <a:ext cx="3960440" cy="365125"/>
          </a:xfrm>
        </p:spPr>
        <p:txBody>
          <a:bodyPr/>
          <a:lstStyle/>
          <a:p>
            <a:r>
              <a:rPr lang="cs-CZ" sz="800" b="1" dirty="0" smtClean="0"/>
              <a:t>Analýza hrozeb pro ČR</a:t>
            </a:r>
          </a:p>
        </p:txBody>
      </p:sp>
      <p:sp>
        <p:nvSpPr>
          <p:cNvPr id="1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r>
              <a:rPr lang="cs-CZ" smtClean="0"/>
              <a:t>28. 4. 2015</a:t>
            </a:r>
            <a:endParaRPr lang="cs-CZ" dirty="0"/>
          </a:p>
        </p:txBody>
      </p:sp>
      <p:pic>
        <p:nvPicPr>
          <p:cNvPr id="8" name="Obrázek 7" descr="obrázek do pp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4"/>
            <a:ext cx="9144000" cy="1076484"/>
          </a:xfrm>
          <a:prstGeom prst="rect">
            <a:avLst/>
          </a:prstGeom>
        </p:spPr>
      </p:pic>
      <p:sp>
        <p:nvSpPr>
          <p:cNvPr id="9" name="Obdélník 8"/>
          <p:cNvSpPr>
            <a:spLocks noChangeArrowheads="1"/>
          </p:cNvSpPr>
          <p:nvPr/>
        </p:nvSpPr>
        <p:spPr bwMode="auto">
          <a:xfrm>
            <a:off x="457200" y="2883768"/>
            <a:ext cx="8229600" cy="609600"/>
          </a:xfrm>
          <a:prstGeom prst="rect">
            <a:avLst/>
          </a:prstGeom>
          <a:solidFill>
            <a:srgbClr val="C9FFFF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r>
              <a:rPr lang="cs-CZ" sz="2800" dirty="0" smtClean="0">
                <a:solidFill>
                  <a:srgbClr val="FF0000"/>
                </a:solidFill>
              </a:rPr>
              <a:t>1. Zpracovat analýzu hrozeb pro ČR</a:t>
            </a:r>
            <a:endParaRPr lang="cs-CZ" sz="2800" dirty="0">
              <a:solidFill>
                <a:srgbClr val="FF0000"/>
              </a:solidFill>
            </a:endParaRPr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auto">
          <a:xfrm>
            <a:off x="457200" y="3501008"/>
            <a:ext cx="8229600" cy="1087760"/>
          </a:xfrm>
          <a:prstGeom prst="rect">
            <a:avLst/>
          </a:prstGeom>
          <a:solidFill>
            <a:srgbClr val="C9FFFF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r>
              <a:rPr lang="cs-CZ" sz="2800" dirty="0">
                <a:solidFill>
                  <a:srgbClr val="FF0000"/>
                </a:solidFill>
              </a:rPr>
              <a:t>2. … její závěry promítnout do metodických a strategických materiálů v oblasti bezpečnosti státu</a:t>
            </a:r>
          </a:p>
        </p:txBody>
      </p:sp>
      <p:sp>
        <p:nvSpPr>
          <p:cNvPr id="15" name="Freeform 21"/>
          <p:cNvSpPr>
            <a:spLocks/>
          </p:cNvSpPr>
          <p:nvPr/>
        </p:nvSpPr>
        <p:spPr bwMode="auto">
          <a:xfrm>
            <a:off x="-396552" y="2636912"/>
            <a:ext cx="9144000" cy="1008112"/>
          </a:xfrm>
          <a:custGeom>
            <a:avLst/>
            <a:gdLst>
              <a:gd name="T0" fmla="*/ 1216323076 w 1436"/>
              <a:gd name="T1" fmla="*/ 1977148742 h 899"/>
              <a:gd name="T2" fmla="*/ 483958423 w 1436"/>
              <a:gd name="T3" fmla="*/ 2147483647 h 899"/>
              <a:gd name="T4" fmla="*/ 346907993 w 1436"/>
              <a:gd name="T5" fmla="*/ 2147483647 h 899"/>
              <a:gd name="T6" fmla="*/ 591030234 w 1436"/>
              <a:gd name="T7" fmla="*/ 2147483647 h 899"/>
              <a:gd name="T8" fmla="*/ 1666018762 w 1436"/>
              <a:gd name="T9" fmla="*/ 2147483647 h 899"/>
              <a:gd name="T10" fmla="*/ 1944401412 w 1436"/>
              <a:gd name="T11" fmla="*/ 2147483647 h 899"/>
              <a:gd name="T12" fmla="*/ 2147483647 w 1436"/>
              <a:gd name="T13" fmla="*/ 2147483647 h 899"/>
              <a:gd name="T14" fmla="*/ 2147483647 w 1436"/>
              <a:gd name="T15" fmla="*/ 2147483647 h 899"/>
              <a:gd name="T16" fmla="*/ 2147483647 w 1436"/>
              <a:gd name="T17" fmla="*/ 2147483647 h 899"/>
              <a:gd name="T18" fmla="*/ 2147483647 w 1436"/>
              <a:gd name="T19" fmla="*/ 2147483647 h 899"/>
              <a:gd name="T20" fmla="*/ 2147483647 w 1436"/>
              <a:gd name="T21" fmla="*/ 2147483647 h 899"/>
              <a:gd name="T22" fmla="*/ 2147483647 w 1436"/>
              <a:gd name="T23" fmla="*/ 2147483647 h 899"/>
              <a:gd name="T24" fmla="*/ 2147483647 w 1436"/>
              <a:gd name="T25" fmla="*/ 1609306692 h 899"/>
              <a:gd name="T26" fmla="*/ 2147483647 w 1436"/>
              <a:gd name="T27" fmla="*/ 1321930209 h 899"/>
              <a:gd name="T28" fmla="*/ 2147483647 w 1436"/>
              <a:gd name="T29" fmla="*/ 22990532 h 899"/>
              <a:gd name="T30" fmla="*/ 625292842 w 1436"/>
              <a:gd name="T31" fmla="*/ 390832258 h 899"/>
              <a:gd name="T32" fmla="*/ 205575708 w 1436"/>
              <a:gd name="T33" fmla="*/ 862129660 h 899"/>
              <a:gd name="T34" fmla="*/ 0 w 1436"/>
              <a:gd name="T35" fmla="*/ 1046047294 h 89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436"/>
              <a:gd name="T55" fmla="*/ 0 h 899"/>
              <a:gd name="T56" fmla="*/ 1436 w 1436"/>
              <a:gd name="T57" fmla="*/ 899 h 899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436" h="899">
                <a:moveTo>
                  <a:pt x="284" y="172"/>
                </a:moveTo>
                <a:cubicBezTo>
                  <a:pt x="192" y="179"/>
                  <a:pt x="161" y="173"/>
                  <a:pt x="113" y="245"/>
                </a:cubicBezTo>
                <a:cubicBezTo>
                  <a:pt x="94" y="303"/>
                  <a:pt x="107" y="280"/>
                  <a:pt x="81" y="318"/>
                </a:cubicBezTo>
                <a:cubicBezTo>
                  <a:pt x="85" y="406"/>
                  <a:pt x="64" y="533"/>
                  <a:pt x="138" y="602"/>
                </a:cubicBezTo>
                <a:cubicBezTo>
                  <a:pt x="172" y="707"/>
                  <a:pt x="286" y="779"/>
                  <a:pt x="389" y="805"/>
                </a:cubicBezTo>
                <a:cubicBezTo>
                  <a:pt x="401" y="840"/>
                  <a:pt x="419" y="837"/>
                  <a:pt x="454" y="846"/>
                </a:cubicBezTo>
                <a:cubicBezTo>
                  <a:pt x="536" y="867"/>
                  <a:pt x="613" y="884"/>
                  <a:pt x="697" y="894"/>
                </a:cubicBezTo>
                <a:cubicBezTo>
                  <a:pt x="1073" y="888"/>
                  <a:pt x="1065" y="899"/>
                  <a:pt x="1298" y="854"/>
                </a:cubicBezTo>
                <a:cubicBezTo>
                  <a:pt x="1317" y="834"/>
                  <a:pt x="1363" y="805"/>
                  <a:pt x="1363" y="805"/>
                </a:cubicBezTo>
                <a:cubicBezTo>
                  <a:pt x="1375" y="769"/>
                  <a:pt x="1391" y="736"/>
                  <a:pt x="1403" y="700"/>
                </a:cubicBezTo>
                <a:cubicBezTo>
                  <a:pt x="1420" y="594"/>
                  <a:pt x="1436" y="450"/>
                  <a:pt x="1387" y="351"/>
                </a:cubicBezTo>
                <a:cubicBezTo>
                  <a:pt x="1368" y="313"/>
                  <a:pt x="1339" y="257"/>
                  <a:pt x="1306" y="229"/>
                </a:cubicBezTo>
                <a:cubicBezTo>
                  <a:pt x="1266" y="195"/>
                  <a:pt x="1209" y="161"/>
                  <a:pt x="1160" y="140"/>
                </a:cubicBezTo>
                <a:cubicBezTo>
                  <a:pt x="1136" y="130"/>
                  <a:pt x="1110" y="127"/>
                  <a:pt x="1087" y="115"/>
                </a:cubicBezTo>
                <a:cubicBezTo>
                  <a:pt x="915" y="27"/>
                  <a:pt x="699" y="14"/>
                  <a:pt x="511" y="2"/>
                </a:cubicBezTo>
                <a:cubicBezTo>
                  <a:pt x="337" y="7"/>
                  <a:pt x="283" y="0"/>
                  <a:pt x="146" y="34"/>
                </a:cubicBezTo>
                <a:cubicBezTo>
                  <a:pt x="110" y="43"/>
                  <a:pt x="81" y="61"/>
                  <a:pt x="48" y="75"/>
                </a:cubicBezTo>
                <a:cubicBezTo>
                  <a:pt x="33" y="82"/>
                  <a:pt x="0" y="91"/>
                  <a:pt x="0" y="91"/>
                </a:cubicBezTo>
              </a:path>
            </a:pathLst>
          </a:custGeom>
          <a:noFill/>
          <a:ln w="57150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cs-CZ" dirty="0"/>
          </a:p>
        </p:txBody>
      </p:sp>
      <p:sp>
        <p:nvSpPr>
          <p:cNvPr id="16" name="Obdélník 15"/>
          <p:cNvSpPr/>
          <p:nvPr/>
        </p:nvSpPr>
        <p:spPr>
          <a:xfrm>
            <a:off x="251520" y="5036983"/>
            <a:ext cx="87129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2400"/>
              </a:spcBef>
              <a:defRPr/>
            </a:pPr>
            <a:r>
              <a:rPr lang="cs-CZ" dirty="0" smtClean="0"/>
              <a:t>Pracovní tým - č. j. MV- 95218-1/PO-OKR-2014</a:t>
            </a:r>
          </a:p>
          <a:p>
            <a:pPr>
              <a:defRPr/>
            </a:pPr>
            <a:r>
              <a:rPr lang="cs-CZ" dirty="0" smtClean="0"/>
              <a:t>Vedoucí: Krömer (HZS MSK)</a:t>
            </a:r>
          </a:p>
          <a:p>
            <a:pPr>
              <a:defRPr/>
            </a:pPr>
            <a:r>
              <a:rPr lang="cs-CZ" dirty="0" smtClean="0"/>
              <a:t>Členové: Kratochvílová, Blažková (HZS MSK), Černý (HZS OLK), Menšíková (HZS JMK), Petr (HZS LBK), </a:t>
            </a:r>
            <a:r>
              <a:rPr lang="cs-CZ" dirty="0" err="1" smtClean="0"/>
              <a:t>Gebauerová</a:t>
            </a:r>
            <a:r>
              <a:rPr lang="cs-CZ" dirty="0" smtClean="0"/>
              <a:t>  / Píchová (GŘ-OOB/KŘ), Paulus (GŘ-IOO)</a:t>
            </a:r>
            <a:endParaRPr lang="cs-CZ" b="1" dirty="0" smtClean="0"/>
          </a:p>
        </p:txBody>
      </p:sp>
    </p:spTree>
    <p:extLst>
      <p:ext uri="{BB962C8B-B14F-4D97-AF65-F5344CB8AC3E}">
        <p14:creationId xmlns="" xmlns:p14="http://schemas.microsoft.com/office/powerpoint/2010/main" val="1532472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0" grpId="1" animBg="1"/>
      <p:bldP spid="15" grpId="0" animBg="1"/>
      <p:bldP spid="15" grpId="1" animBg="1"/>
      <p:bldP spid="1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Nadpis 1"/>
          <p:cNvSpPr txBox="1">
            <a:spLocks/>
          </p:cNvSpPr>
          <p:nvPr/>
        </p:nvSpPr>
        <p:spPr>
          <a:xfrm>
            <a:off x="179512" y="1196752"/>
            <a:ext cx="8712968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cs-CZ" sz="2400" b="1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Analýza scénářů</a:t>
            </a:r>
            <a:endParaRPr kumimoji="0" lang="cs-CZ" sz="24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7" name="Tabulka 2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1583791"/>
              </p:ext>
            </p:extLst>
          </p:nvPr>
        </p:nvGraphicFramePr>
        <p:xfrm>
          <a:off x="755576" y="2060848"/>
          <a:ext cx="7776864" cy="4169664"/>
        </p:xfrm>
        <a:graphic>
          <a:graphicData uri="http://schemas.openxmlformats.org/drawingml/2006/table">
            <a:tbl>
              <a:tblPr>
                <a:tableStyleId>{68D230F3-CF80-4859-8CE7-A43EE81993B5}</a:tableStyleId>
              </a:tblPr>
              <a:tblGrid>
                <a:gridCol w="7776864"/>
              </a:tblGrid>
              <a:tr h="4032448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kumimoji="0" lang="cs-CZ" sz="24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metodika pro HZS krajů </a:t>
                      </a:r>
                    </a:p>
                    <a:p>
                      <a:pPr marL="800100" marR="0" lvl="1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kumimoji="0" lang="cs-CZ" sz="2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analýza konkrétních scénářů mimořádných událostí na území kraje</a:t>
                      </a:r>
                    </a:p>
                    <a:p>
                      <a:pPr marL="800100" marR="0" lvl="1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kumimoji="0" lang="cs-CZ" sz="2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podpora havarijního a krizového plánování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Char char="Ø"/>
                        <a:tabLst/>
                        <a:defRPr/>
                      </a:pPr>
                      <a:endParaRPr kumimoji="0" lang="cs-CZ" sz="2400" b="1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kumimoji="0" lang="cs-CZ" sz="24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jednoduchá metodika pro analýzu konkrétních scénářů mimořádných událostí na území obce</a:t>
                      </a:r>
                    </a:p>
                    <a:p>
                      <a:pPr marL="800100" marR="0" lvl="1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kumimoji="0" lang="cs-CZ" sz="2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případně doporučení již existující metodiky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Char char="Ø"/>
                        <a:tabLst/>
                        <a:defRPr/>
                      </a:pPr>
                      <a:endParaRPr kumimoji="0" lang="cs-CZ" sz="2400" b="1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lang="cs-CZ" sz="2400" b="0" u="none" dirty="0" smtClean="0"/>
                    </a:p>
                  </a:txBody>
                  <a:tcPr marL="77886" marR="77886" marT="0" marB="0"/>
                </a:tc>
              </a:tr>
            </a:tbl>
          </a:graphicData>
        </a:graphic>
      </p:graphicFrame>
      <p:sp>
        <p:nvSpPr>
          <p:cNvPr id="13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2483768" y="6356350"/>
            <a:ext cx="3960440" cy="365125"/>
          </a:xfrm>
        </p:spPr>
        <p:txBody>
          <a:bodyPr/>
          <a:lstStyle/>
          <a:p>
            <a:r>
              <a:rPr lang="cs-CZ" sz="800" b="1" dirty="0" smtClean="0"/>
              <a:t>Analýza hrozeb pro ČR</a:t>
            </a:r>
          </a:p>
        </p:txBody>
      </p:sp>
      <p:sp>
        <p:nvSpPr>
          <p:cNvPr id="1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r>
              <a:rPr lang="cs-CZ" smtClean="0"/>
              <a:t>28. 4. 2015</a:t>
            </a:r>
            <a:endParaRPr lang="cs-CZ" dirty="0"/>
          </a:p>
        </p:txBody>
      </p:sp>
      <p:pic>
        <p:nvPicPr>
          <p:cNvPr id="8" name="Obrázek 7" descr="obrázek do pp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4"/>
            <a:ext cx="9144000" cy="107648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32472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970752" y="2996953"/>
            <a:ext cx="7200800" cy="1236711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cs-CZ" sz="1600" b="1" dirty="0" smtClean="0">
                <a:solidFill>
                  <a:schemeClr val="tx1"/>
                </a:solidFill>
              </a:rPr>
              <a:t>plk. Ing. Antonín Krömer</a:t>
            </a:r>
          </a:p>
          <a:p>
            <a:r>
              <a:rPr lang="cs-CZ" sz="1400" dirty="0" smtClean="0">
                <a:ln w="12700">
                  <a:noFill/>
                  <a:prstDash val="solid"/>
                </a:ln>
                <a:solidFill>
                  <a:schemeClr val="tx1"/>
                </a:solidFill>
                <a:cs typeface="Arial" pitchFamily="34" charset="0"/>
              </a:rPr>
              <a:t>Tel. : 950 739 241</a:t>
            </a:r>
          </a:p>
          <a:p>
            <a:r>
              <a:rPr lang="cs-CZ" sz="1400" dirty="0" smtClean="0">
                <a:ln w="12700">
                  <a:noFill/>
                  <a:prstDash val="solid"/>
                </a:ln>
                <a:solidFill>
                  <a:schemeClr val="tx1"/>
                </a:solidFill>
                <a:cs typeface="Arial" pitchFamily="34" charset="0"/>
              </a:rPr>
              <a:t>E-mail: </a:t>
            </a:r>
            <a:r>
              <a:rPr lang="cs-CZ" sz="1400" dirty="0" err="1" smtClean="0">
                <a:ln w="12700">
                  <a:noFill/>
                  <a:prstDash val="solid"/>
                </a:ln>
                <a:solidFill>
                  <a:schemeClr val="tx1"/>
                </a:solidFill>
                <a:cs typeface="Arial" pitchFamily="34" charset="0"/>
                <a:hlinkClick r:id="rId2"/>
              </a:rPr>
              <a:t>antonin.kromer</a:t>
            </a:r>
            <a:r>
              <a:rPr lang="en-US" sz="1400" dirty="0" smtClean="0">
                <a:ln w="12700">
                  <a:noFill/>
                  <a:prstDash val="solid"/>
                </a:ln>
                <a:solidFill>
                  <a:schemeClr val="tx1"/>
                </a:solidFill>
                <a:cs typeface="Arial" pitchFamily="34" charset="0"/>
                <a:hlinkClick r:id="rId2"/>
              </a:rPr>
              <a:t>@</a:t>
            </a:r>
            <a:r>
              <a:rPr lang="cs-CZ" sz="1400" dirty="0" err="1" smtClean="0">
                <a:ln w="12700">
                  <a:noFill/>
                  <a:prstDash val="solid"/>
                </a:ln>
                <a:solidFill>
                  <a:schemeClr val="tx1"/>
                </a:solidFill>
                <a:cs typeface="Arial" pitchFamily="34" charset="0"/>
                <a:hlinkClick r:id="rId2"/>
              </a:rPr>
              <a:t>hzsmsk.cz</a:t>
            </a:r>
            <a:endParaRPr lang="cs-CZ" sz="1400" dirty="0" smtClean="0">
              <a:ln w="12700">
                <a:noFill/>
                <a:prstDash val="solid"/>
              </a:ln>
              <a:solidFill>
                <a:schemeClr val="tx1"/>
              </a:solidFill>
              <a:cs typeface="Arial" pitchFamily="34" charset="0"/>
            </a:endParaRPr>
          </a:p>
          <a:p>
            <a:endParaRPr lang="cs-CZ" sz="1400" dirty="0" smtClean="0">
              <a:ln w="12700">
                <a:noFill/>
                <a:prstDash val="solid"/>
              </a:ln>
              <a:solidFill>
                <a:schemeClr val="tx1"/>
              </a:solidFill>
              <a:cs typeface="Arial" pitchFamily="34" charset="0"/>
            </a:endParaRPr>
          </a:p>
          <a:p>
            <a:endParaRPr lang="cs-CZ" sz="1000" b="1" dirty="0" smtClean="0">
              <a:solidFill>
                <a:schemeClr val="tx1"/>
              </a:solidFill>
              <a:cs typeface="Arial" pitchFamily="34" charset="0"/>
            </a:endParaRPr>
          </a:p>
          <a:p>
            <a:endParaRPr lang="cs-CZ" sz="1600" dirty="0" smtClean="0">
              <a:ln w="12700">
                <a:noFill/>
                <a:prstDash val="solid"/>
              </a:ln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970752" y="4581128"/>
            <a:ext cx="7200800" cy="864096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cs-CZ" sz="1600" dirty="0" smtClean="0">
                <a:solidFill>
                  <a:srgbClr val="FF0000"/>
                </a:solidFill>
                <a:cs typeface="Arial" pitchFamily="34" charset="0"/>
                <a:hlinkClick r:id="rId3"/>
              </a:rPr>
              <a:t>www.</a:t>
            </a:r>
            <a:r>
              <a:rPr lang="cs-CZ" sz="1600" dirty="0" err="1" smtClean="0">
                <a:solidFill>
                  <a:srgbClr val="FF0000"/>
                </a:solidFill>
                <a:cs typeface="Arial" pitchFamily="34" charset="0"/>
                <a:hlinkClick r:id="rId3"/>
              </a:rPr>
              <a:t>hzsmsk.cz</a:t>
            </a:r>
            <a:endParaRPr lang="cs-CZ" sz="1600" dirty="0" smtClean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23" name="Nadpis 1"/>
          <p:cNvSpPr txBox="1">
            <a:spLocks/>
          </p:cNvSpPr>
          <p:nvPr/>
        </p:nvSpPr>
        <p:spPr>
          <a:xfrm>
            <a:off x="467544" y="1700808"/>
            <a:ext cx="7704856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800" b="1" i="0" u="none" strike="noStrike" kern="1200" cap="none" spc="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Děkuji za pozornost</a:t>
            </a:r>
            <a:endParaRPr kumimoji="0" lang="cs-CZ" sz="28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2483768" y="6356350"/>
            <a:ext cx="3960440" cy="365125"/>
          </a:xfrm>
        </p:spPr>
        <p:txBody>
          <a:bodyPr/>
          <a:lstStyle/>
          <a:p>
            <a:r>
              <a:rPr lang="cs-CZ" sz="800" b="1" dirty="0" smtClean="0"/>
              <a:t>Analýza hrozeb pro ČR</a:t>
            </a:r>
          </a:p>
        </p:txBody>
      </p:sp>
      <p:sp>
        <p:nvSpPr>
          <p:cNvPr id="20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r>
              <a:rPr lang="cs-CZ" smtClean="0"/>
              <a:t>28. 4. 2015</a:t>
            </a:r>
            <a:endParaRPr lang="cs-CZ" dirty="0"/>
          </a:p>
        </p:txBody>
      </p:sp>
      <p:pic>
        <p:nvPicPr>
          <p:cNvPr id="8" name="Obrázek 7" descr="obrázek do pp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-24"/>
            <a:ext cx="9144000" cy="10764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4636" y="2132856"/>
            <a:ext cx="6874729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Nadpis 1"/>
          <p:cNvSpPr txBox="1">
            <a:spLocks/>
          </p:cNvSpPr>
          <p:nvPr/>
        </p:nvSpPr>
        <p:spPr>
          <a:xfrm>
            <a:off x="179512" y="1500174"/>
            <a:ext cx="8712968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cs-CZ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Proces řešení úkolu</a:t>
            </a:r>
            <a:endParaRPr kumimoji="0" lang="cs-CZ" sz="24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2483768" y="6356350"/>
            <a:ext cx="3960440" cy="365125"/>
          </a:xfrm>
        </p:spPr>
        <p:txBody>
          <a:bodyPr/>
          <a:lstStyle/>
          <a:p>
            <a:r>
              <a:rPr lang="cs-CZ" sz="800" b="1" dirty="0" smtClean="0"/>
              <a:t>Analýza hrozeb pro ČR</a:t>
            </a:r>
          </a:p>
        </p:txBody>
      </p:sp>
      <p:sp>
        <p:nvSpPr>
          <p:cNvPr id="1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r>
              <a:rPr lang="cs-CZ" smtClean="0"/>
              <a:t>28. 4. 2015</a:t>
            </a:r>
            <a:endParaRPr lang="cs-CZ" dirty="0"/>
          </a:p>
        </p:txBody>
      </p:sp>
      <p:pic>
        <p:nvPicPr>
          <p:cNvPr id="8" name="Obrázek 7" descr="obrázek do pp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24"/>
            <a:ext cx="9144000" cy="107648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32472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4636" y="2132856"/>
            <a:ext cx="6874729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Nadpis 1"/>
          <p:cNvSpPr txBox="1">
            <a:spLocks/>
          </p:cNvSpPr>
          <p:nvPr/>
        </p:nvSpPr>
        <p:spPr>
          <a:xfrm>
            <a:off x="179512" y="1500174"/>
            <a:ext cx="8712968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cs-CZ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Stanovení kontextu / cílů</a:t>
            </a:r>
            <a:endParaRPr kumimoji="0" lang="cs-CZ" sz="24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2483768" y="6356350"/>
            <a:ext cx="3960440" cy="365125"/>
          </a:xfrm>
        </p:spPr>
        <p:txBody>
          <a:bodyPr/>
          <a:lstStyle/>
          <a:p>
            <a:r>
              <a:rPr lang="cs-CZ" sz="800" b="1" dirty="0" smtClean="0"/>
              <a:t>Analýza hrozeb pro ČR</a:t>
            </a:r>
          </a:p>
        </p:txBody>
      </p:sp>
      <p:sp>
        <p:nvSpPr>
          <p:cNvPr id="1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r>
              <a:rPr lang="cs-CZ" smtClean="0"/>
              <a:t>28. 4. 2015</a:t>
            </a:r>
            <a:endParaRPr lang="cs-CZ" dirty="0"/>
          </a:p>
        </p:txBody>
      </p:sp>
      <p:pic>
        <p:nvPicPr>
          <p:cNvPr id="8" name="Obrázek 7" descr="obrázek do pp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24"/>
            <a:ext cx="9144000" cy="1076484"/>
          </a:xfrm>
          <a:prstGeom prst="rect">
            <a:avLst/>
          </a:prstGeom>
        </p:spPr>
      </p:pic>
      <p:sp>
        <p:nvSpPr>
          <p:cNvPr id="9" name="Freeform 21"/>
          <p:cNvSpPr>
            <a:spLocks/>
          </p:cNvSpPr>
          <p:nvPr/>
        </p:nvSpPr>
        <p:spPr bwMode="auto">
          <a:xfrm>
            <a:off x="2915816" y="2276872"/>
            <a:ext cx="2971800" cy="792088"/>
          </a:xfrm>
          <a:custGeom>
            <a:avLst/>
            <a:gdLst>
              <a:gd name="T0" fmla="*/ 1216323076 w 1436"/>
              <a:gd name="T1" fmla="*/ 278036343 h 899"/>
              <a:gd name="T2" fmla="*/ 483958423 w 1436"/>
              <a:gd name="T3" fmla="*/ 396040016 h 899"/>
              <a:gd name="T4" fmla="*/ 346907993 w 1436"/>
              <a:gd name="T5" fmla="*/ 514043609 h 899"/>
              <a:gd name="T6" fmla="*/ 591030234 w 1436"/>
              <a:gd name="T7" fmla="*/ 973127877 h 899"/>
              <a:gd name="T8" fmla="*/ 1666018762 w 1436"/>
              <a:gd name="T9" fmla="*/ 1301274315 h 899"/>
              <a:gd name="T10" fmla="*/ 1944401412 w 1436"/>
              <a:gd name="T11" fmla="*/ 1367550815 h 899"/>
              <a:gd name="T12" fmla="*/ 2147483647 w 1436"/>
              <a:gd name="T13" fmla="*/ 1445142567 h 899"/>
              <a:gd name="T14" fmla="*/ 2147483647 w 1436"/>
              <a:gd name="T15" fmla="*/ 1380482350 h 899"/>
              <a:gd name="T16" fmla="*/ 2147483647 w 1436"/>
              <a:gd name="T17" fmla="*/ 1301274315 h 899"/>
              <a:gd name="T18" fmla="*/ 2147483647 w 1436"/>
              <a:gd name="T19" fmla="*/ 1131543311 h 899"/>
              <a:gd name="T20" fmla="*/ 2147483647 w 1436"/>
              <a:gd name="T21" fmla="*/ 567388256 h 899"/>
              <a:gd name="T22" fmla="*/ 2147483647 w 1436"/>
              <a:gd name="T23" fmla="*/ 370176946 h 899"/>
              <a:gd name="T24" fmla="*/ 2147483647 w 1436"/>
              <a:gd name="T25" fmla="*/ 226308932 h 899"/>
              <a:gd name="T26" fmla="*/ 2147483647 w 1436"/>
              <a:gd name="T27" fmla="*/ 185895820 h 899"/>
              <a:gd name="T28" fmla="*/ 2147483647 w 1436"/>
              <a:gd name="T29" fmla="*/ 3233203 h 899"/>
              <a:gd name="T30" fmla="*/ 625292842 w 1436"/>
              <a:gd name="T31" fmla="*/ 54960632 h 899"/>
              <a:gd name="T32" fmla="*/ 205575708 w 1436"/>
              <a:gd name="T33" fmla="*/ 121236834 h 899"/>
              <a:gd name="T34" fmla="*/ 0 w 1436"/>
              <a:gd name="T35" fmla="*/ 147101176 h 89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436"/>
              <a:gd name="T55" fmla="*/ 0 h 899"/>
              <a:gd name="T56" fmla="*/ 1436 w 1436"/>
              <a:gd name="T57" fmla="*/ 899 h 899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436" h="899">
                <a:moveTo>
                  <a:pt x="284" y="172"/>
                </a:moveTo>
                <a:cubicBezTo>
                  <a:pt x="192" y="179"/>
                  <a:pt x="161" y="173"/>
                  <a:pt x="113" y="245"/>
                </a:cubicBezTo>
                <a:cubicBezTo>
                  <a:pt x="94" y="303"/>
                  <a:pt x="107" y="280"/>
                  <a:pt x="81" y="318"/>
                </a:cubicBezTo>
                <a:cubicBezTo>
                  <a:pt x="85" y="406"/>
                  <a:pt x="64" y="533"/>
                  <a:pt x="138" y="602"/>
                </a:cubicBezTo>
                <a:cubicBezTo>
                  <a:pt x="172" y="707"/>
                  <a:pt x="286" y="779"/>
                  <a:pt x="389" y="805"/>
                </a:cubicBezTo>
                <a:cubicBezTo>
                  <a:pt x="401" y="840"/>
                  <a:pt x="419" y="837"/>
                  <a:pt x="454" y="846"/>
                </a:cubicBezTo>
                <a:cubicBezTo>
                  <a:pt x="536" y="867"/>
                  <a:pt x="613" y="884"/>
                  <a:pt x="697" y="894"/>
                </a:cubicBezTo>
                <a:cubicBezTo>
                  <a:pt x="1073" y="888"/>
                  <a:pt x="1065" y="899"/>
                  <a:pt x="1298" y="854"/>
                </a:cubicBezTo>
                <a:cubicBezTo>
                  <a:pt x="1317" y="834"/>
                  <a:pt x="1363" y="805"/>
                  <a:pt x="1363" y="805"/>
                </a:cubicBezTo>
                <a:cubicBezTo>
                  <a:pt x="1375" y="769"/>
                  <a:pt x="1391" y="736"/>
                  <a:pt x="1403" y="700"/>
                </a:cubicBezTo>
                <a:cubicBezTo>
                  <a:pt x="1420" y="594"/>
                  <a:pt x="1436" y="450"/>
                  <a:pt x="1387" y="351"/>
                </a:cubicBezTo>
                <a:cubicBezTo>
                  <a:pt x="1368" y="313"/>
                  <a:pt x="1339" y="257"/>
                  <a:pt x="1306" y="229"/>
                </a:cubicBezTo>
                <a:cubicBezTo>
                  <a:pt x="1266" y="195"/>
                  <a:pt x="1209" y="161"/>
                  <a:pt x="1160" y="140"/>
                </a:cubicBezTo>
                <a:cubicBezTo>
                  <a:pt x="1136" y="130"/>
                  <a:pt x="1110" y="127"/>
                  <a:pt x="1087" y="115"/>
                </a:cubicBezTo>
                <a:cubicBezTo>
                  <a:pt x="915" y="27"/>
                  <a:pt x="699" y="14"/>
                  <a:pt x="511" y="2"/>
                </a:cubicBezTo>
                <a:cubicBezTo>
                  <a:pt x="337" y="7"/>
                  <a:pt x="283" y="0"/>
                  <a:pt x="146" y="34"/>
                </a:cubicBezTo>
                <a:cubicBezTo>
                  <a:pt x="110" y="43"/>
                  <a:pt x="81" y="61"/>
                  <a:pt x="48" y="75"/>
                </a:cubicBezTo>
                <a:cubicBezTo>
                  <a:pt x="33" y="82"/>
                  <a:pt x="0" y="91"/>
                  <a:pt x="0" y="91"/>
                </a:cubicBezTo>
              </a:path>
            </a:pathLst>
          </a:custGeom>
          <a:noFill/>
          <a:ln w="57150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1532472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Nadpis 1"/>
          <p:cNvSpPr txBox="1">
            <a:spLocks/>
          </p:cNvSpPr>
          <p:nvPr/>
        </p:nvSpPr>
        <p:spPr>
          <a:xfrm>
            <a:off x="179512" y="1052736"/>
            <a:ext cx="8712968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cs-CZ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Stanovení kontextu / cílů</a:t>
            </a:r>
            <a:endParaRPr kumimoji="0" lang="cs-CZ" sz="24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7" name="Tabulka 2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1583791"/>
              </p:ext>
            </p:extLst>
          </p:nvPr>
        </p:nvGraphicFramePr>
        <p:xfrm>
          <a:off x="755576" y="1772816"/>
          <a:ext cx="7776864" cy="4680520"/>
        </p:xfrm>
        <a:graphic>
          <a:graphicData uri="http://schemas.openxmlformats.org/drawingml/2006/table">
            <a:tbl>
              <a:tblPr>
                <a:tableStyleId>{68D230F3-CF80-4859-8CE7-A43EE81993B5}</a:tableStyleId>
              </a:tblPr>
              <a:tblGrid>
                <a:gridCol w="7776864"/>
              </a:tblGrid>
              <a:tr h="4680520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kumimoji="0" lang="cs-CZ" sz="24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hlavní cíl</a:t>
                      </a:r>
                    </a:p>
                    <a:p>
                      <a:pPr marL="742950" marR="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kumimoji="0" lang="cs-CZ" sz="2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</a:rPr>
                        <a:t>zpracovat analýzu rizik pro ČR</a:t>
                      </a:r>
                    </a:p>
                    <a:p>
                      <a:pPr marL="285750" marR="0" lvl="0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kumimoji="0" lang="cs-CZ" sz="24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dílčí cíle</a:t>
                      </a:r>
                    </a:p>
                    <a:p>
                      <a:pPr marL="742950" marR="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kumimoji="0" lang="cs-CZ" sz="2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</a:rPr>
                        <a:t>rozdělení rizik podle významu</a:t>
                      </a:r>
                    </a:p>
                    <a:p>
                      <a:pPr marL="742950" marR="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kumimoji="0" lang="cs-CZ" sz="2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</a:rPr>
                        <a:t>stanovení typů krizových situací, pro které se zpracovává typový plán</a:t>
                      </a:r>
                    </a:p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buClr>
                          <a:schemeClr val="accent6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cs-CZ" sz="2400" b="1" baseline="0" dirty="0" smtClean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77886" marR="77886" marT="0" marB="0"/>
                </a:tc>
              </a:tr>
            </a:tbl>
          </a:graphicData>
        </a:graphic>
      </p:graphicFrame>
      <p:sp>
        <p:nvSpPr>
          <p:cNvPr id="13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2483768" y="6356350"/>
            <a:ext cx="3960440" cy="365125"/>
          </a:xfrm>
        </p:spPr>
        <p:txBody>
          <a:bodyPr/>
          <a:lstStyle/>
          <a:p>
            <a:r>
              <a:rPr lang="cs-CZ" sz="800" b="1" dirty="0" smtClean="0"/>
              <a:t>Analýza hrozeb pro ČR</a:t>
            </a:r>
          </a:p>
        </p:txBody>
      </p:sp>
      <p:sp>
        <p:nvSpPr>
          <p:cNvPr id="1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r>
              <a:rPr lang="cs-CZ" smtClean="0"/>
              <a:t>28. 4. 2015</a:t>
            </a:r>
            <a:endParaRPr lang="cs-CZ" dirty="0"/>
          </a:p>
        </p:txBody>
      </p:sp>
      <p:pic>
        <p:nvPicPr>
          <p:cNvPr id="8" name="Obrázek 7" descr="obrázek do pp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4"/>
            <a:ext cx="9144000" cy="1076484"/>
          </a:xfrm>
          <a:prstGeom prst="rect">
            <a:avLst/>
          </a:prstGeom>
        </p:spPr>
      </p:pic>
      <p:sp>
        <p:nvSpPr>
          <p:cNvPr id="10" name="TextovéPole 9"/>
          <p:cNvSpPr txBox="1"/>
          <p:nvPr/>
        </p:nvSpPr>
        <p:spPr>
          <a:xfrm>
            <a:off x="755576" y="4303778"/>
            <a:ext cx="8064896" cy="2437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 typeface="Wingdings" pitchFamily="2" charset="2"/>
              <a:buChar char="Ø"/>
              <a:defRPr/>
            </a:pPr>
            <a:r>
              <a:rPr lang="cs-CZ" sz="2400" b="1" kern="0" dirty="0" smtClean="0"/>
              <a:t>přípravné práce</a:t>
            </a:r>
          </a:p>
          <a:p>
            <a:pPr marL="742950" lvl="1" indent="-28575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cs-CZ" sz="2400" kern="0" dirty="0" smtClean="0">
                <a:solidFill>
                  <a:prstClr val="black"/>
                </a:solidFill>
              </a:rPr>
              <a:t>analýza zahraničních řešení, dokumentů a norem</a:t>
            </a:r>
          </a:p>
          <a:p>
            <a:pPr marL="1200150" lvl="2" indent="-28575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cs-CZ" sz="2400" kern="0" dirty="0" smtClean="0">
                <a:solidFill>
                  <a:prstClr val="black"/>
                </a:solidFill>
              </a:rPr>
              <a:t>ČSN EN 31010 – Management rizik – Techniky posuzování rizik</a:t>
            </a:r>
          </a:p>
          <a:p>
            <a:pPr marL="742950" lvl="1" indent="-28575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cs-CZ" sz="2400" kern="0" dirty="0" smtClean="0">
                <a:solidFill>
                  <a:prstClr val="black"/>
                </a:solidFill>
              </a:rPr>
              <a:t>upřesnění </a:t>
            </a:r>
            <a:r>
              <a:rPr lang="cs-CZ" sz="2400" b="1" u="sng" kern="0" dirty="0" smtClean="0">
                <a:solidFill>
                  <a:prstClr val="black"/>
                </a:solidFill>
              </a:rPr>
              <a:t>terminologie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="" xmlns:p14="http://schemas.microsoft.com/office/powerpoint/2010/main" val="1532472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Nadpis 1"/>
          <p:cNvSpPr txBox="1">
            <a:spLocks/>
          </p:cNvSpPr>
          <p:nvPr/>
        </p:nvSpPr>
        <p:spPr>
          <a:xfrm>
            <a:off x="179512" y="1196752"/>
            <a:ext cx="8712968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cs-CZ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Terminologie</a:t>
            </a:r>
            <a:endParaRPr kumimoji="0" lang="cs-CZ" sz="24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7" name="Tabulka 2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1583791"/>
              </p:ext>
            </p:extLst>
          </p:nvPr>
        </p:nvGraphicFramePr>
        <p:xfrm>
          <a:off x="755576" y="1916832"/>
          <a:ext cx="7776864" cy="4536504"/>
        </p:xfrm>
        <a:graphic>
          <a:graphicData uri="http://schemas.openxmlformats.org/drawingml/2006/table">
            <a:tbl>
              <a:tblPr>
                <a:tableStyleId>{68D230F3-CF80-4859-8CE7-A43EE81993B5}</a:tableStyleId>
              </a:tblPr>
              <a:tblGrid>
                <a:gridCol w="7776864"/>
              </a:tblGrid>
              <a:tr h="4536504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kumimoji="0" lang="cs-CZ" sz="24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Nebezpečí</a:t>
                      </a:r>
                    </a:p>
                    <a:p>
                      <a:pPr marL="742950" marR="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cs-CZ" sz="2400" dirty="0" smtClean="0"/>
                        <a:t>jakýkoliv jev, který má schopnost poškodit </a:t>
                      </a:r>
                      <a:r>
                        <a:rPr lang="cs-CZ" sz="2400" b="1" u="sng" dirty="0" smtClean="0"/>
                        <a:t>chráněné zájmy</a:t>
                      </a:r>
                    </a:p>
                    <a:p>
                      <a:pPr marL="742950" marR="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cs-CZ" sz="2400" dirty="0" smtClean="0"/>
                        <a:t>jev s možností ohrožení </a:t>
                      </a:r>
                      <a:r>
                        <a:rPr lang="cs-CZ" sz="2400" b="1" u="sng" dirty="0" smtClean="0"/>
                        <a:t>života a zdraví osob</a:t>
                      </a:r>
                      <a:r>
                        <a:rPr lang="cs-CZ" sz="2400" dirty="0" smtClean="0"/>
                        <a:t>, </a:t>
                      </a:r>
                      <a:r>
                        <a:rPr lang="cs-CZ" sz="2400" b="1" u="sng" dirty="0" smtClean="0"/>
                        <a:t>majetku</a:t>
                      </a:r>
                      <a:r>
                        <a:rPr lang="cs-CZ" sz="2400" dirty="0" smtClean="0"/>
                        <a:t>, </a:t>
                      </a:r>
                      <a:r>
                        <a:rPr lang="cs-CZ" sz="2400" b="1" u="sng" dirty="0" smtClean="0"/>
                        <a:t>životního prostředí</a:t>
                      </a:r>
                      <a:r>
                        <a:rPr lang="cs-CZ" sz="2400" dirty="0" smtClean="0"/>
                        <a:t>, </a:t>
                      </a:r>
                      <a:r>
                        <a:rPr lang="cs-CZ" sz="2400" b="1" u="sng" dirty="0" smtClean="0"/>
                        <a:t>ekonomické či společenské stability</a:t>
                      </a:r>
                    </a:p>
                    <a:p>
                      <a:pPr marL="742950" marR="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cs-CZ" sz="24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</a:endParaRPr>
                    </a:p>
                    <a:p>
                      <a:pPr marL="285750" marR="0" lvl="0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lang="cs-CZ" sz="2400" dirty="0" smtClean="0"/>
                    </a:p>
                    <a:p>
                      <a:pPr marL="742950" marR="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endParaRPr lang="cs-CZ" sz="2400" b="1" baseline="0" dirty="0" smtClean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77886" marR="77886" marT="0" marB="0"/>
                </a:tc>
              </a:tr>
            </a:tbl>
          </a:graphicData>
        </a:graphic>
      </p:graphicFrame>
      <p:sp>
        <p:nvSpPr>
          <p:cNvPr id="13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2483768" y="6356350"/>
            <a:ext cx="3960440" cy="365125"/>
          </a:xfrm>
        </p:spPr>
        <p:txBody>
          <a:bodyPr/>
          <a:lstStyle/>
          <a:p>
            <a:r>
              <a:rPr lang="cs-CZ" sz="800" b="1" dirty="0" smtClean="0"/>
              <a:t>Analýza hrozeb pro ČR</a:t>
            </a:r>
          </a:p>
        </p:txBody>
      </p:sp>
      <p:sp>
        <p:nvSpPr>
          <p:cNvPr id="1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r>
              <a:rPr lang="cs-CZ" smtClean="0"/>
              <a:t>28. 4. 2015</a:t>
            </a:r>
            <a:endParaRPr lang="cs-CZ" dirty="0"/>
          </a:p>
        </p:txBody>
      </p:sp>
      <p:pic>
        <p:nvPicPr>
          <p:cNvPr id="8" name="Obrázek 7" descr="obrázek do pp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4"/>
            <a:ext cx="9144000" cy="1076484"/>
          </a:xfrm>
          <a:prstGeom prst="rect">
            <a:avLst/>
          </a:prstGeom>
        </p:spPr>
      </p:pic>
      <p:sp>
        <p:nvSpPr>
          <p:cNvPr id="9" name="TextovéPole 8"/>
          <p:cNvSpPr txBox="1"/>
          <p:nvPr/>
        </p:nvSpPr>
        <p:spPr>
          <a:xfrm>
            <a:off x="747914" y="4518060"/>
            <a:ext cx="6344366" cy="17912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lvl="0" indent="-28575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Ø"/>
              <a:defRPr/>
            </a:pPr>
            <a:r>
              <a:rPr lang="cs-CZ" sz="2400" b="1" kern="0" dirty="0" smtClean="0"/>
              <a:t>Hrozba</a:t>
            </a:r>
          </a:p>
          <a:p>
            <a:pPr marL="742950" lvl="1" indent="-28575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cs-CZ" sz="2400" dirty="0" smtClean="0"/>
              <a:t>synonymum pojmu nebezpečí</a:t>
            </a:r>
          </a:p>
          <a:p>
            <a:pPr marL="742950" lvl="1" indent="-28575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cs-CZ" sz="2400" dirty="0" smtClean="0"/>
              <a:t>globální, politický, případně vojenský obsah</a:t>
            </a:r>
          </a:p>
          <a:p>
            <a:pPr marL="742950" lvl="1" indent="-28575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cs-CZ" sz="2400" dirty="0" smtClean="0"/>
              <a:t>jev, který má schopnost poškodit zájmy ČR</a:t>
            </a:r>
            <a:endParaRPr lang="cs-CZ" dirty="0"/>
          </a:p>
        </p:txBody>
      </p:sp>
    </p:spTree>
    <p:extLst>
      <p:ext uri="{BB962C8B-B14F-4D97-AF65-F5344CB8AC3E}">
        <p14:creationId xmlns="" xmlns:p14="http://schemas.microsoft.com/office/powerpoint/2010/main" val="1532472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Nadpis 1"/>
          <p:cNvSpPr txBox="1">
            <a:spLocks/>
          </p:cNvSpPr>
          <p:nvPr/>
        </p:nvSpPr>
        <p:spPr>
          <a:xfrm>
            <a:off x="179512" y="1500174"/>
            <a:ext cx="8712968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cs-CZ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Terminologie</a:t>
            </a:r>
            <a:endParaRPr kumimoji="0" lang="cs-CZ" sz="24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7" name="Tabulka 2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1583791"/>
              </p:ext>
            </p:extLst>
          </p:nvPr>
        </p:nvGraphicFramePr>
        <p:xfrm>
          <a:off x="755576" y="2181494"/>
          <a:ext cx="7776864" cy="4127826"/>
        </p:xfrm>
        <a:graphic>
          <a:graphicData uri="http://schemas.openxmlformats.org/drawingml/2006/table">
            <a:tbl>
              <a:tblPr>
                <a:tableStyleId>{68D230F3-CF80-4859-8CE7-A43EE81993B5}</a:tableStyleId>
              </a:tblPr>
              <a:tblGrid>
                <a:gridCol w="7776864"/>
              </a:tblGrid>
              <a:tr h="4127826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kumimoji="0" lang="cs-CZ" sz="24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Riziko</a:t>
                      </a:r>
                    </a:p>
                    <a:p>
                      <a:pPr marL="742950" marR="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cs-CZ" sz="2400" dirty="0" smtClean="0"/>
                        <a:t>možnost, že s určitou pravděpodobností vznikne událost, která se považuje z bezpečnostního hlediska za nežádoucí</a:t>
                      </a:r>
                      <a:endParaRPr lang="cs-CZ" sz="2400" b="1" u="sng" dirty="0" smtClean="0"/>
                    </a:p>
                    <a:p>
                      <a:pPr marL="742950" marR="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cs-CZ" sz="2400" dirty="0" smtClean="0"/>
                        <a:t>riziko je vždy spojeno s konkrétním typem nebezpečí</a:t>
                      </a:r>
                      <a:endParaRPr lang="cs-CZ" sz="2400" b="1" u="sng" dirty="0" smtClean="0"/>
                    </a:p>
                    <a:p>
                      <a:pPr marL="742950" marR="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endParaRPr kumimoji="0" lang="cs-CZ" sz="24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 marL="77886" marR="77886" marT="0" marB="0"/>
                </a:tc>
              </a:tr>
            </a:tbl>
          </a:graphicData>
        </a:graphic>
      </p:graphicFrame>
      <p:sp>
        <p:nvSpPr>
          <p:cNvPr id="13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2483768" y="6356350"/>
            <a:ext cx="3960440" cy="365125"/>
          </a:xfrm>
        </p:spPr>
        <p:txBody>
          <a:bodyPr/>
          <a:lstStyle/>
          <a:p>
            <a:r>
              <a:rPr lang="cs-CZ" sz="800" b="1" dirty="0" smtClean="0"/>
              <a:t>Analýza hrozeb pro ČR</a:t>
            </a:r>
          </a:p>
        </p:txBody>
      </p:sp>
      <p:sp>
        <p:nvSpPr>
          <p:cNvPr id="1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r>
              <a:rPr lang="cs-CZ" smtClean="0"/>
              <a:t>28. 4. 2015</a:t>
            </a:r>
            <a:endParaRPr lang="cs-CZ" dirty="0"/>
          </a:p>
        </p:txBody>
      </p:sp>
      <p:pic>
        <p:nvPicPr>
          <p:cNvPr id="8" name="Obrázek 7" descr="obrázek do pp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4"/>
            <a:ext cx="9144000" cy="1076484"/>
          </a:xfrm>
          <a:prstGeom prst="rect">
            <a:avLst/>
          </a:prstGeom>
        </p:spPr>
      </p:pic>
      <p:sp>
        <p:nvSpPr>
          <p:cNvPr id="9" name="TextovéPole 8"/>
          <p:cNvSpPr txBox="1"/>
          <p:nvPr/>
        </p:nvSpPr>
        <p:spPr>
          <a:xfrm>
            <a:off x="757187" y="4437112"/>
            <a:ext cx="7919269" cy="19943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Ø"/>
              <a:defRPr/>
            </a:pPr>
            <a:r>
              <a:rPr lang="cs-CZ" sz="2400" b="1" dirty="0" smtClean="0"/>
              <a:t>Úroveň rizika</a:t>
            </a:r>
            <a:endParaRPr lang="cs-CZ" sz="2400" b="1" kern="0" dirty="0" smtClean="0"/>
          </a:p>
          <a:p>
            <a:pPr marL="742950" lvl="1" indent="-28575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cs-CZ" sz="2400" dirty="0" smtClean="0"/>
              <a:t>veličina, která vyjadřuje pravděpodobnost vzniku negativních následků vlivem aktivace nebezpečí</a:t>
            </a:r>
          </a:p>
          <a:p>
            <a:pPr marL="742950" lvl="1" indent="-28575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cs-CZ" sz="2400" dirty="0" smtClean="0"/>
              <a:t>součin </a:t>
            </a:r>
            <a:r>
              <a:rPr lang="cs-CZ" sz="2400" b="1" u="sng" dirty="0" smtClean="0"/>
              <a:t>pravděpodobnosti</a:t>
            </a:r>
            <a:r>
              <a:rPr lang="cs-CZ" sz="2400" dirty="0" smtClean="0"/>
              <a:t> a </a:t>
            </a:r>
            <a:r>
              <a:rPr lang="cs-CZ" sz="2400" b="1" u="sng" dirty="0" smtClean="0"/>
              <a:t>následků</a:t>
            </a:r>
            <a:endParaRPr lang="cs-CZ" sz="2400" b="1" u="sng" dirty="0" smtClean="0">
              <a:latin typeface="Calibri" pitchFamily="34" charset="0"/>
              <a:ea typeface="Times New Roman"/>
              <a:cs typeface="Calibri" pitchFamily="34" charset="0"/>
            </a:endParaRPr>
          </a:p>
          <a:p>
            <a:endParaRPr lang="cs-CZ" dirty="0"/>
          </a:p>
        </p:txBody>
      </p:sp>
    </p:spTree>
    <p:extLst>
      <p:ext uri="{BB962C8B-B14F-4D97-AF65-F5344CB8AC3E}">
        <p14:creationId xmlns="" xmlns:p14="http://schemas.microsoft.com/office/powerpoint/2010/main" val="1532472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958</TotalTime>
  <Words>1706</Words>
  <Application>Microsoft Office PowerPoint</Application>
  <PresentationFormat>Předvádění na obrazovce (4:3)</PresentationFormat>
  <Paragraphs>642</Paragraphs>
  <Slides>41</Slides>
  <Notes>6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41</vt:i4>
      </vt:variant>
    </vt:vector>
  </HeadingPairs>
  <TitlesOfParts>
    <vt:vector size="42" baseType="lpstr">
      <vt:lpstr>Motiv sady Office</vt:lpstr>
      <vt:lpstr>Analýza hrozeb pro ČR</vt:lpstr>
      <vt:lpstr>Snímek 2</vt:lpstr>
      <vt:lpstr>Snímek 3</vt:lpstr>
      <vt:lpstr>Snímek 4</vt:lpstr>
      <vt:lpstr>Snímek 5</vt:lpstr>
      <vt:lpstr>Snímek 6</vt:lpstr>
      <vt:lpstr>Snímek 7</vt:lpstr>
      <vt:lpstr>Snímek 8</vt:lpstr>
      <vt:lpstr>Snímek 9</vt:lpstr>
      <vt:lpstr>Snímek 10</vt:lpstr>
      <vt:lpstr>Snímek 11</vt:lpstr>
      <vt:lpstr>Snímek 12</vt:lpstr>
      <vt:lpstr>Snímek 13</vt:lpstr>
      <vt:lpstr>Snímek 14</vt:lpstr>
      <vt:lpstr>Snímek 15</vt:lpstr>
      <vt:lpstr>Snímek 16</vt:lpstr>
      <vt:lpstr>Snímek 17</vt:lpstr>
      <vt:lpstr>Snímek 18</vt:lpstr>
      <vt:lpstr>Snímek 19</vt:lpstr>
      <vt:lpstr>Snímek 20</vt:lpstr>
      <vt:lpstr>Snímek 21</vt:lpstr>
      <vt:lpstr>Snímek 22</vt:lpstr>
      <vt:lpstr>Snímek 23</vt:lpstr>
      <vt:lpstr>Snímek 24</vt:lpstr>
      <vt:lpstr>Snímek 25</vt:lpstr>
      <vt:lpstr>Snímek 26</vt:lpstr>
      <vt:lpstr>Snímek 27</vt:lpstr>
      <vt:lpstr>Snímek 28</vt:lpstr>
      <vt:lpstr>Snímek 29</vt:lpstr>
      <vt:lpstr>Snímek 30</vt:lpstr>
      <vt:lpstr>Snímek 31</vt:lpstr>
      <vt:lpstr>Snímek 32</vt:lpstr>
      <vt:lpstr>Snímek 33</vt:lpstr>
      <vt:lpstr>Snímek 34</vt:lpstr>
      <vt:lpstr>Snímek 35</vt:lpstr>
      <vt:lpstr>Snímek 36</vt:lpstr>
      <vt:lpstr>Snímek 37</vt:lpstr>
      <vt:lpstr>Snímek 38</vt:lpstr>
      <vt:lpstr>Snímek 39</vt:lpstr>
      <vt:lpstr>Snímek 40</vt:lpstr>
      <vt:lpstr>Snímek 41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Proces analýzy hrozeb</dc:title>
  <dc:creator>Krömer Antonín</dc:creator>
  <cp:lastModifiedBy>kromera</cp:lastModifiedBy>
  <cp:revision>79</cp:revision>
  <dcterms:created xsi:type="dcterms:W3CDTF">2015-01-19T06:48:13Z</dcterms:created>
  <dcterms:modified xsi:type="dcterms:W3CDTF">2015-04-27T09:22:00Z</dcterms:modified>
</cp:coreProperties>
</file>