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99" r:id="rId4"/>
    <p:sldId id="296" r:id="rId5"/>
    <p:sldId id="298" r:id="rId6"/>
    <p:sldId id="297" r:id="rId7"/>
    <p:sldId id="295" r:id="rId8"/>
    <p:sldId id="300" r:id="rId9"/>
    <p:sldId id="293" r:id="rId10"/>
    <p:sldId id="292" r:id="rId1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CC"/>
    <a:srgbClr val="FFCC99"/>
    <a:srgbClr val="FFFF00"/>
    <a:srgbClr val="FF99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53" autoAdjust="0"/>
    <p:restoredTop sz="90929"/>
  </p:normalViewPr>
  <p:slideViewPr>
    <p:cSldViewPr>
      <p:cViewPr varScale="1">
        <p:scale>
          <a:sx n="75" d="100"/>
          <a:sy n="75" d="100"/>
        </p:scale>
        <p:origin x="48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0A0A338-03A2-452D-AE94-F89C3AF9DA4B}" type="datetimeFigureOut">
              <a:rPr lang="cs-CZ"/>
              <a:pPr>
                <a:defRPr/>
              </a:pPr>
              <a:t>29.4.2015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7BA748-3526-4A6B-8AE7-4E207D03AA8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6180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577ED-EEB3-4CE1-880D-B5F13787B3E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BD005-6DBB-4AFF-8E22-AB705EB3980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57C30-775F-410E-9B67-F60B98AC82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77A3D-FE7C-4732-9065-DF02804BE7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8BADB-214D-44DF-A564-53D5CDE5D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64E48-65C9-401C-A10A-51A7A18159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6FD4E-F3FD-45E5-BEA5-770E684BF5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214AA-7DAE-43D5-976B-4BF91FFDFF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723C1-D852-44F9-AA6F-5AC2C64870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4557C-0BB0-420E-BC3F-9A704DA8162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51577-0C51-471C-BDAF-B82F564A829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B0731532-57B2-4CC8-AD83-C8FF853C5F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476672"/>
            <a:ext cx="7772400" cy="1728192"/>
          </a:xfrm>
        </p:spPr>
        <p:txBody>
          <a:bodyPr/>
          <a:lstStyle/>
          <a:p>
            <a:pPr eaLnBrk="1" hangingPunct="1"/>
            <a: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Odborný seminář k problematice ochrany obyvatelstva s krizového řízení </a:t>
            </a:r>
            <a:b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 HZS krajů a HZS </a:t>
            </a:r>
            <a:r>
              <a:rPr lang="cs-CZ" altLang="cs-CZ" sz="2000" dirty="0" err="1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hl.m</a:t>
            </a:r>
            <a: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Prahy </a:t>
            </a:r>
            <a:b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ŠVZ Brno</a:t>
            </a:r>
            <a:b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28.-29. dubna 2015</a:t>
            </a:r>
            <a:br>
              <a:rPr lang="cs-CZ" altLang="cs-CZ" sz="20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cs-CZ" sz="2000" b="1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9268" y="2852936"/>
            <a:ext cx="9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altLang="cs-CZ" sz="4000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Jednotný systém varování a informování …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133600"/>
            <a:ext cx="7772400" cy="1143000"/>
          </a:xfrm>
        </p:spPr>
        <p:txBody>
          <a:bodyPr/>
          <a:lstStyle/>
          <a:p>
            <a:pPr eaLnBrk="1" hangingPunct="1"/>
            <a:r>
              <a:rPr lang="cs-CZ" dirty="0" smtClean="0">
                <a:solidFill>
                  <a:srgbClr val="FFFF00"/>
                </a:solidFill>
              </a:rPr>
              <a:t>Děkuji za pozornost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23528" y="5373216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solidFill>
                  <a:schemeClr val="bg1"/>
                </a:solidFill>
              </a:rPr>
              <a:t>MV-GŘ HZS ČR</a:t>
            </a:r>
          </a:p>
          <a:p>
            <a:r>
              <a:rPr lang="cs-CZ" sz="2000" dirty="0" smtClean="0">
                <a:solidFill>
                  <a:schemeClr val="bg1"/>
                </a:solidFill>
              </a:rPr>
              <a:t>pplk. Ing. Luboš </a:t>
            </a:r>
            <a:r>
              <a:rPr lang="cs-CZ" sz="2000" dirty="0" err="1" smtClean="0">
                <a:solidFill>
                  <a:schemeClr val="bg1"/>
                </a:solidFill>
              </a:rPr>
              <a:t>Votípka</a:t>
            </a:r>
            <a:endParaRPr lang="cs-CZ" sz="2000" dirty="0" smtClean="0">
              <a:solidFill>
                <a:schemeClr val="bg1"/>
              </a:solidFill>
            </a:endParaRPr>
          </a:p>
          <a:p>
            <a:r>
              <a:rPr lang="cs-CZ" sz="2000" dirty="0" err="1" smtClean="0">
                <a:solidFill>
                  <a:schemeClr val="bg1"/>
                </a:solidFill>
              </a:rPr>
              <a:t>lubos.votipka</a:t>
            </a:r>
            <a:r>
              <a:rPr lang="cs-CZ" sz="2000" dirty="0" smtClean="0">
                <a:solidFill>
                  <a:schemeClr val="bg1"/>
                </a:solidFill>
              </a:rPr>
              <a:t>@</a:t>
            </a:r>
            <a:r>
              <a:rPr lang="cs-CZ" sz="2000" dirty="0" err="1" smtClean="0">
                <a:solidFill>
                  <a:schemeClr val="bg1"/>
                </a:solidFill>
              </a:rPr>
              <a:t>grh.izscr.cz</a:t>
            </a:r>
            <a:endParaRPr lang="cs-CZ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11560" y="1556792"/>
            <a:ext cx="7992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C000"/>
                </a:solidFill>
              </a:rPr>
              <a:t>SPARK</a:t>
            </a:r>
          </a:p>
          <a:p>
            <a:endParaRPr lang="cs-CZ" sz="3600" dirty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r>
              <a:rPr lang="cs-CZ" sz="3600" dirty="0" smtClean="0">
                <a:solidFill>
                  <a:schemeClr val="bg1"/>
                </a:solidFill>
              </a:rPr>
              <a:t>zkouška sirén</a:t>
            </a:r>
          </a:p>
          <a:p>
            <a:endParaRPr lang="cs-CZ" sz="3600" dirty="0" smtClean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r>
              <a:rPr lang="cs-CZ" sz="3600" dirty="0" smtClean="0">
                <a:solidFill>
                  <a:schemeClr val="bg1"/>
                </a:solidFill>
              </a:rPr>
              <a:t>záznam do </a:t>
            </a:r>
            <a:r>
              <a:rPr lang="cs-CZ" sz="3600" dirty="0" err="1" smtClean="0">
                <a:solidFill>
                  <a:schemeClr val="bg1"/>
                </a:solidFill>
              </a:rPr>
              <a:t>SPARKu</a:t>
            </a:r>
            <a:endParaRPr lang="cs-CZ" sz="3600" dirty="0" smtClean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endParaRPr lang="cs-CZ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83568" y="980728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FFC000"/>
                </a:solidFill>
              </a:rPr>
              <a:t>SMS</a:t>
            </a:r>
          </a:p>
          <a:p>
            <a:endParaRPr lang="cs-CZ" sz="3600" dirty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r>
              <a:rPr lang="cs-CZ" sz="3600" dirty="0" smtClean="0">
                <a:solidFill>
                  <a:schemeClr val="bg1"/>
                </a:solidFill>
              </a:rPr>
              <a:t>Zatím není stanovisko O2</a:t>
            </a:r>
          </a:p>
          <a:p>
            <a:endParaRPr lang="cs-CZ" sz="3600" dirty="0" smtClean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r>
              <a:rPr lang="cs-CZ" sz="3600" dirty="0" smtClean="0">
                <a:solidFill>
                  <a:schemeClr val="bg1"/>
                </a:solidFill>
              </a:rPr>
              <a:t>Pokyn pro využití SMS                  </a:t>
            </a:r>
          </a:p>
          <a:p>
            <a:r>
              <a:rPr lang="cs-CZ" sz="3600" i="1" dirty="0">
                <a:solidFill>
                  <a:schemeClr val="bg1"/>
                </a:solidFill>
              </a:rPr>
              <a:t> </a:t>
            </a:r>
            <a:r>
              <a:rPr lang="cs-CZ" sz="3600" i="1" dirty="0" smtClean="0">
                <a:solidFill>
                  <a:schemeClr val="bg1"/>
                </a:solidFill>
              </a:rPr>
              <a:t>                      </a:t>
            </a:r>
            <a:r>
              <a:rPr lang="cs-CZ" sz="2800" i="1" dirty="0" smtClean="0">
                <a:solidFill>
                  <a:schemeClr val="bg1"/>
                </a:solidFill>
              </a:rPr>
              <a:t>(varovný signál – SMS)</a:t>
            </a:r>
          </a:p>
          <a:p>
            <a:endParaRPr lang="cs-CZ" sz="3600" dirty="0" smtClean="0">
              <a:solidFill>
                <a:schemeClr val="bg1"/>
              </a:solidFill>
            </a:endParaRPr>
          </a:p>
          <a:p>
            <a:pPr marL="571500" indent="-571500">
              <a:buFontTx/>
              <a:buChar char="-"/>
            </a:pPr>
            <a:r>
              <a:rPr lang="cs-CZ" sz="3600" dirty="0" smtClean="0">
                <a:solidFill>
                  <a:schemeClr val="bg1"/>
                </a:solidFill>
              </a:rPr>
              <a:t>Testování září – ZONA ?</a:t>
            </a:r>
          </a:p>
          <a:p>
            <a:pPr marL="571500" indent="-571500">
              <a:buFontTx/>
              <a:buChar char="-"/>
            </a:pPr>
            <a:endParaRPr lang="cs-CZ" sz="3600" dirty="0">
              <a:solidFill>
                <a:schemeClr val="bg1"/>
              </a:solidFill>
            </a:endParaRPr>
          </a:p>
          <a:p>
            <a:r>
              <a:rPr lang="cs-CZ" sz="2800" i="1" dirty="0" smtClean="0">
                <a:solidFill>
                  <a:schemeClr val="bg1"/>
                </a:solidFill>
              </a:rPr>
              <a:t>(30000 osob, délka 2 SMS)</a:t>
            </a:r>
            <a:endParaRPr lang="cs-CZ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9487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6"/>
          <p:cNvSpPr txBox="1">
            <a:spLocks noChangeArrowheads="1"/>
          </p:cNvSpPr>
          <p:nvPr/>
        </p:nvSpPr>
        <p:spPr bwMode="auto">
          <a:xfrm>
            <a:off x="204102" y="0"/>
            <a:ext cx="878497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altLang="cs-CZ" sz="3200" kern="0" dirty="0" smtClean="0">
                <a:solidFill>
                  <a:srgbClr val="FFCC00"/>
                </a:solidFill>
              </a:rPr>
              <a:t>STRUKTURÁLNÍ  FONDY EVROPSKÉ  UNIE  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239886" y="1123950"/>
            <a:ext cx="8640960" cy="405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buFont typeface="Wingdings" panose="05000000000000000000" pitchFamily="2" charset="2"/>
              <a:buChar char="Ø"/>
            </a:pPr>
            <a:r>
              <a:rPr lang="pl-PL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Nutná úzká spolupráce s realizátory projektů (obce, </a:t>
            </a:r>
          </a:p>
          <a:p>
            <a:pPr algn="l"/>
            <a:r>
              <a:rPr lang="pl-PL" altLang="cs-CZ" sz="2600" b="1" kern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regióny, magistráty, krajské úřady)</a:t>
            </a:r>
          </a:p>
          <a:p>
            <a:pPr algn="l"/>
            <a:endParaRPr lang="pl-PL" altLang="cs-CZ" sz="26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Ø"/>
            </a:pPr>
            <a:r>
              <a:rPr lang="pl-PL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Navázání spolupráce s krajskými pracovišti SFŽP</a:t>
            </a:r>
          </a:p>
          <a:p>
            <a:pPr algn="l">
              <a:buFont typeface="Wingdings" panose="05000000000000000000" pitchFamily="2" charset="2"/>
              <a:buChar char="Ø"/>
            </a:pPr>
            <a:endParaRPr lang="pl-PL" altLang="cs-CZ" sz="26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Ø"/>
            </a:pPr>
            <a:r>
              <a:rPr lang="pl-PL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Dodržení technické specifikace pro zapojení do JSVV</a:t>
            </a:r>
          </a:p>
          <a:p>
            <a:pPr algn="l">
              <a:buFont typeface="Wingdings" panose="05000000000000000000" pitchFamily="2" charset="2"/>
              <a:buChar char="Ø"/>
            </a:pPr>
            <a:endParaRPr lang="pl-PL" altLang="cs-CZ" sz="26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Ø"/>
            </a:pPr>
            <a:r>
              <a:rPr lang="pl-PL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Vyškoleni soudní znalci Komory soudních znalců ČR</a:t>
            </a:r>
          </a:p>
          <a:p>
            <a:pPr algn="l">
              <a:buFont typeface="Wingdings" panose="05000000000000000000" pitchFamily="2" charset="2"/>
              <a:buChar char="Ø"/>
            </a:pPr>
            <a:endParaRPr lang="pl-PL" altLang="cs-CZ" sz="26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cs-CZ" altLang="cs-CZ" sz="26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HZS krajů budou zpracovávat zprávy o stavu – 2x ročně</a:t>
            </a:r>
          </a:p>
          <a:p>
            <a:pPr algn="l" eaLnBrk="1" hangingPunct="1"/>
            <a:endParaRPr lang="cs-CZ" altLang="cs-CZ" sz="26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66034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323528" y="1484784"/>
            <a:ext cx="871296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Prioritní osa 1:  Zlepšování kvality vody a snižování rizika povodní</a:t>
            </a:r>
          </a:p>
          <a:p>
            <a:pPr algn="l">
              <a:buFont typeface="Wingdings" panose="05000000000000000000" pitchFamily="2" charset="2"/>
              <a:buChar char="Ø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Investiční priorita 2:                                                                   Podporování přizpůsobení se změně klimatu, předcházení rizikům a řízení rizik podporou investic zaměřených na řešení konkrétních rizik, zajištěním odolnosti vůči katastrofám a vývojem systémů pro zvládání katastrof</a:t>
            </a:r>
          </a:p>
          <a:p>
            <a:pPr algn="l" eaLnBrk="1" hangingPunct="1">
              <a:buFont typeface="Wingdings" panose="05000000000000000000" pitchFamily="2" charset="2"/>
              <a:buChar char="Ø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Specifický cíl 4:   Podpořit preventivní protipovodňová opatření</a:t>
            </a:r>
          </a:p>
        </p:txBody>
      </p:sp>
      <p:sp>
        <p:nvSpPr>
          <p:cNvPr id="6" name="Rectangle 1026"/>
          <p:cNvSpPr txBox="1">
            <a:spLocks noChangeArrowheads="1"/>
          </p:cNvSpPr>
          <p:nvPr/>
        </p:nvSpPr>
        <p:spPr bwMode="auto">
          <a:xfrm>
            <a:off x="251520" y="116632"/>
            <a:ext cx="878497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altLang="cs-CZ" sz="3200" kern="0" dirty="0" smtClean="0">
                <a:solidFill>
                  <a:srgbClr val="FFCC00"/>
                </a:solidFill>
              </a:rPr>
              <a:t>STRUKTURÁLNÍ  FONDY EVROPSKÉ  UNIE  </a:t>
            </a:r>
          </a:p>
        </p:txBody>
      </p:sp>
    </p:spTree>
    <p:extLst>
      <p:ext uri="{BB962C8B-B14F-4D97-AF65-F5344CB8AC3E}">
        <p14:creationId xmlns:p14="http://schemas.microsoft.com/office/powerpoint/2010/main" val="411053051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 bwMode="auto">
          <a:xfrm>
            <a:off x="971600" y="1916832"/>
            <a:ext cx="871296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Kdo bude podávat projekt GŘ x KŘ</a:t>
            </a:r>
          </a:p>
          <a:p>
            <a:pPr algn="l">
              <a:buFont typeface="Wingdings" panose="05000000000000000000" pitchFamily="2" charset="2"/>
              <a:buChar char="Ø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Bezpečnost systému</a:t>
            </a:r>
          </a:p>
          <a:p>
            <a:pPr algn="l" eaLnBrk="1" hangingPunct="1"/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Jen KPV nebo vč. infrastruktury , PSD</a:t>
            </a:r>
          </a:p>
          <a:p>
            <a:pPr algn="l" eaLnBrk="1" hangingPunct="1"/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Char char="Ø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 eaLnBrk="1" hangingPunct="1"/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1026"/>
          <p:cNvSpPr txBox="1">
            <a:spLocks noChangeArrowheads="1"/>
          </p:cNvSpPr>
          <p:nvPr/>
        </p:nvSpPr>
        <p:spPr bwMode="auto">
          <a:xfrm>
            <a:off x="251520" y="116632"/>
            <a:ext cx="878497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cs-CZ" altLang="cs-CZ" sz="3200" kern="0" dirty="0" smtClean="0">
                <a:solidFill>
                  <a:srgbClr val="FFCC00"/>
                </a:solidFill>
              </a:rPr>
              <a:t>STRUKTURÁLNÍ  FONDY EVROPSKÉ  UNIE  </a:t>
            </a:r>
          </a:p>
        </p:txBody>
      </p:sp>
    </p:spTree>
    <p:extLst>
      <p:ext uri="{BB962C8B-B14F-4D97-AF65-F5344CB8AC3E}">
        <p14:creationId xmlns:p14="http://schemas.microsoft.com/office/powerpoint/2010/main" val="30745112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 bwMode="auto">
          <a:xfrm>
            <a:off x="539750" y="404664"/>
            <a:ext cx="835273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 programové období 2014 - 2020 jsou naplánovány </a:t>
            </a:r>
            <a:r>
              <a:rPr lang="cs-CZ" altLang="cs-CZ" sz="2800" b="1" kern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finanční </a:t>
            </a:r>
            <a:r>
              <a:rPr lang="cs-CZ" altLang="cs-CZ" sz="2800" b="1" kern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prostředky 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 HZS ČR v tomto členění: </a:t>
            </a:r>
          </a:p>
          <a:p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Infrastruktura pro </a:t>
            </a:r>
            <a:r>
              <a:rPr lang="cs-CZ" altLang="cs-CZ" sz="2800" b="1" kern="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obousměr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přijímače sběru dat,  </a:t>
            </a:r>
          </a:p>
          <a:p>
            <a:pPr algn="l"/>
            <a:r>
              <a:rPr lang="cs-CZ" altLang="cs-CZ" sz="2800" b="1" kern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příp. vysílače</a:t>
            </a:r>
          </a:p>
          <a:p>
            <a:pPr>
              <a:buFont typeface="Wingdings" panose="05000000000000000000" pitchFamily="2" charset="2"/>
              <a:buChar char="ü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ü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Doplnění </a:t>
            </a:r>
            <a:r>
              <a:rPr lang="cs-CZ" altLang="cs-CZ" sz="2800" b="1" kern="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fce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altLang="cs-CZ" sz="2800" b="1" kern="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obousměru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stávajících elektronických </a:t>
            </a:r>
          </a:p>
          <a:p>
            <a:pPr algn="l"/>
            <a:r>
              <a:rPr lang="cs-CZ" altLang="cs-CZ" sz="2800" b="1" kern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sirén v majetku HZS ČR  </a:t>
            </a:r>
          </a:p>
          <a:p>
            <a:pPr>
              <a:buFont typeface="Wingdings" panose="05000000000000000000" pitchFamily="2" charset="2"/>
              <a:buChar char="ü"/>
            </a:pPr>
            <a:endParaRPr lang="cs-CZ" altLang="cs-CZ" sz="2800" b="1" kern="0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Wingdings" panose="05000000000000000000" pitchFamily="2" charset="2"/>
              <a:buChar char="ü"/>
            </a:pPr>
            <a:r>
              <a:rPr lang="cs-CZ" altLang="cs-CZ" sz="2800" b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Instalace nových elektronických sirén   </a:t>
            </a:r>
          </a:p>
          <a:p>
            <a:r>
              <a:rPr lang="cs-CZ" altLang="cs-CZ" sz="2800" i="1" kern="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(nové KPV cestou OP ŽP pro obce …)</a:t>
            </a:r>
          </a:p>
        </p:txBody>
      </p:sp>
    </p:spTree>
    <p:extLst>
      <p:ext uri="{BB962C8B-B14F-4D97-AF65-F5344CB8AC3E}">
        <p14:creationId xmlns:p14="http://schemas.microsoft.com/office/powerpoint/2010/main" val="9483626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11560" y="1484784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u="sng" dirty="0" smtClean="0">
                <a:solidFill>
                  <a:srgbClr val="FFC000"/>
                </a:solidFill>
              </a:rPr>
              <a:t>Zpráva o stavu OOB</a:t>
            </a:r>
            <a:r>
              <a:rPr lang="cs-CZ" sz="3200" u="sng" dirty="0" smtClean="0">
                <a:solidFill>
                  <a:schemeClr val="bg1"/>
                </a:solidFill>
              </a:rPr>
              <a:t> </a:t>
            </a:r>
            <a:r>
              <a:rPr lang="cs-CZ" sz="3200" dirty="0" smtClean="0">
                <a:solidFill>
                  <a:schemeClr val="bg1"/>
                </a:solidFill>
              </a:rPr>
              <a:t>(úkol z K OOB)</a:t>
            </a:r>
          </a:p>
          <a:p>
            <a:endParaRPr lang="cs-CZ" sz="3200" dirty="0" smtClean="0">
              <a:solidFill>
                <a:schemeClr val="bg1"/>
              </a:solidFill>
            </a:endParaRPr>
          </a:p>
          <a:p>
            <a:endParaRPr lang="cs-CZ" sz="3200" dirty="0">
              <a:solidFill>
                <a:schemeClr val="bg1"/>
              </a:solidFill>
            </a:endParaRPr>
          </a:p>
          <a:p>
            <a:r>
              <a:rPr lang="cs-CZ" sz="3200" dirty="0" smtClean="0">
                <a:solidFill>
                  <a:schemeClr val="bg1"/>
                </a:solidFill>
              </a:rPr>
              <a:t>- do 31.5.2015 zaslat podklady</a:t>
            </a:r>
            <a:endParaRPr lang="cs-CZ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6265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5576" y="908720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solidFill>
                  <a:schemeClr val="bg1"/>
                </a:solidFill>
              </a:rPr>
              <a:t>k</a:t>
            </a:r>
            <a:r>
              <a:rPr lang="cs-CZ" sz="3200" b="1" dirty="0" smtClean="0">
                <a:solidFill>
                  <a:schemeClr val="bg1"/>
                </a:solidFill>
              </a:rPr>
              <a:t>pt. Ing. Kateřina Blažková Ph.D.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547664" y="292494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cs-CZ" sz="3200" dirty="0" smtClean="0">
                <a:solidFill>
                  <a:schemeClr val="bg1"/>
                </a:solidFill>
              </a:rPr>
              <a:t>Nové koncové prvky JSVV v MSK</a:t>
            </a:r>
            <a:endParaRPr lang="cs-CZ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19062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_HZS_CR_CZ_2">
  <a:themeElements>
    <a:clrScheme name="prezentace_HZS_CR_CZ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zentace_HZS_CR_CZ_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e_HZS_CR_CZ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HZS_CR_CZ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HZS_CR_CZ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HZS_CR_CZ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HZS_CR_CZ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HZS_CR_CZ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HZS_CR_CZ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C:\zalohovani\2009\Prezentace\prezentace_HZS_CR_CZ_2.pot</Template>
  <TotalTime>7429</TotalTime>
  <Words>277</Words>
  <Application>Microsoft Office PowerPoint</Application>
  <PresentationFormat>Předvádění na obrazovce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Calibri</vt:lpstr>
      <vt:lpstr>Times New Roman</vt:lpstr>
      <vt:lpstr>Wingdings</vt:lpstr>
      <vt:lpstr>prezentace_HZS_CR_CZ_2</vt:lpstr>
      <vt:lpstr>Odborný seminář k problematice ochrany obyvatelstva s krizového řízení  pro HZS krajů a HZS hl.m. Prahy  ŠVZ Brno  28.-29. dubna 2015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</vt:lpstr>
    </vt:vector>
  </TitlesOfParts>
  <Company>GR HZS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GR HZS</dc:creator>
  <cp:lastModifiedBy>Externista</cp:lastModifiedBy>
  <cp:revision>77</cp:revision>
  <dcterms:created xsi:type="dcterms:W3CDTF">2009-04-27T10:57:39Z</dcterms:created>
  <dcterms:modified xsi:type="dcterms:W3CDTF">2015-04-29T07:05:47Z</dcterms:modified>
</cp:coreProperties>
</file>