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notesSlides/notesSlide11.xml" ContentType="application/vnd.openxmlformats-officedocument.presentationml.notesSlide+xml"/>
  <Override PartName="/ppt/charts/chart2.xml" ContentType="application/vnd.openxmlformats-officedocument.drawingml.chart+xml"/>
  <Override PartName="/ppt/notesSlides/notesSlide12.xml" ContentType="application/vnd.openxmlformats-officedocument.presentationml.notesSlide+xml"/>
  <Override PartName="/ppt/charts/chart3.xml" ContentType="application/vnd.openxmlformats-officedocument.drawingml.chart+xml"/>
  <Override PartName="/ppt/notesSlides/notesSlide13.xml" ContentType="application/vnd.openxmlformats-officedocument.presentationml.notesSlide+xml"/>
  <Override PartName="/ppt/charts/chart4.xml" ContentType="application/vnd.openxmlformats-officedocument.drawingml.chart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5.xml" ContentType="application/vnd.openxmlformats-officedocument.drawingml.chart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9" r:id="rId2"/>
    <p:sldId id="316" r:id="rId3"/>
    <p:sldId id="340" r:id="rId4"/>
    <p:sldId id="331" r:id="rId5"/>
    <p:sldId id="332" r:id="rId6"/>
    <p:sldId id="334" r:id="rId7"/>
    <p:sldId id="333" r:id="rId8"/>
    <p:sldId id="329" r:id="rId9"/>
    <p:sldId id="342" r:id="rId10"/>
    <p:sldId id="335" r:id="rId11"/>
    <p:sldId id="336" r:id="rId12"/>
    <p:sldId id="337" r:id="rId13"/>
    <p:sldId id="338" r:id="rId14"/>
    <p:sldId id="260" r:id="rId15"/>
    <p:sldId id="324" r:id="rId16"/>
    <p:sldId id="325" r:id="rId17"/>
    <p:sldId id="326" r:id="rId18"/>
    <p:sldId id="328" r:id="rId19"/>
    <p:sldId id="327" r:id="rId20"/>
    <p:sldId id="341" r:id="rId21"/>
    <p:sldId id="339" r:id="rId22"/>
  </p:sldIdLst>
  <p:sldSz cx="9144000" cy="6858000" type="screen4x3"/>
  <p:notesSz cx="6797675" cy="9926638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98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06" autoAdjust="0"/>
    <p:restoredTop sz="84522" autoAdjust="0"/>
  </p:normalViewPr>
  <p:slideViewPr>
    <p:cSldViewPr>
      <p:cViewPr varScale="1">
        <p:scale>
          <a:sx n="75" d="100"/>
          <a:sy n="75" d="100"/>
        </p:scale>
        <p:origin x="1469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imanjaromir\prace\2015\Skupina_PVC\Grafy_vyvoj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imanjaromir\prace\2015\Skupina_PVC\Grafy_vyvoj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imanjaromir\prace\2015\Skupina_PVC\Grafy_vyvoj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imanjaromir\prace\2015\Skupina_PVC\Grafy_vyvoj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imanjaromir\prace\2015\Skupina_PVC\Grafy_vyvoj_2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/>
          <a:lstStyle/>
          <a:p>
            <a:pPr>
              <a:defRPr sz="2000"/>
            </a:pPr>
            <a:r>
              <a:rPr lang="cs-CZ" sz="2000"/>
              <a:t>Počet účastníků</a:t>
            </a: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chemeClr val="accent3">
                <a:lumMod val="40000"/>
                <a:lumOff val="6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0"/>
                  <c:y val="0.1296296296296296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7777777777777779E-3"/>
                  <c:y val="0.1157407407407407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2.7777777777777779E-3"/>
                  <c:y val="0.1064814814814814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/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List1!$C$14:$E$14</c:f>
              <c:numCache>
                <c:formatCode>General</c:formatCode>
                <c:ptCount val="3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</c:numCache>
            </c:numRef>
          </c:cat>
          <c:val>
            <c:numRef>
              <c:f>List1!$C$30:$E$30</c:f>
              <c:numCache>
                <c:formatCode>General</c:formatCode>
                <c:ptCount val="3"/>
                <c:pt idx="0">
                  <c:v>359028</c:v>
                </c:pt>
                <c:pt idx="1">
                  <c:v>404373</c:v>
                </c:pt>
                <c:pt idx="2">
                  <c:v>457349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56454768"/>
        <c:axId val="156455888"/>
        <c:axId val="0"/>
      </c:bar3DChart>
      <c:catAx>
        <c:axId val="156454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600" b="1"/>
            </a:pPr>
            <a:endParaRPr lang="cs-CZ"/>
          </a:p>
        </c:txPr>
        <c:crossAx val="156455888"/>
        <c:crosses val="autoZero"/>
        <c:auto val="1"/>
        <c:lblAlgn val="ctr"/>
        <c:lblOffset val="100"/>
        <c:noMultiLvlLbl val="0"/>
      </c:catAx>
      <c:valAx>
        <c:axId val="15645588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5645476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/>
            </a:pPr>
            <a:r>
              <a:rPr lang="cs-CZ" sz="2000"/>
              <a:t>Finanční</a:t>
            </a:r>
            <a:r>
              <a:rPr lang="cs-CZ" sz="2000" baseline="0"/>
              <a:t> zajištění PVČ</a:t>
            </a:r>
            <a:endParaRPr lang="cs-CZ" sz="2000"/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v>Rozpočet HZS ČR</c:v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cat>
            <c:numRef>
              <c:f>List1!$C$14:$E$14</c:f>
              <c:numCache>
                <c:formatCode>General</c:formatCode>
                <c:ptCount val="3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</c:numCache>
            </c:numRef>
          </c:cat>
          <c:val>
            <c:numRef>
              <c:f>List1!$C$15:$E$15</c:f>
              <c:numCache>
                <c:formatCode>General</c:formatCode>
                <c:ptCount val="3"/>
                <c:pt idx="0">
                  <c:v>693682</c:v>
                </c:pt>
                <c:pt idx="1">
                  <c:v>535133</c:v>
                </c:pt>
                <c:pt idx="2">
                  <c:v>1160949</c:v>
                </c:pt>
              </c:numCache>
            </c:numRef>
          </c:val>
        </c:ser>
        <c:ser>
          <c:idx val="2"/>
          <c:order val="1"/>
          <c:tx>
            <c:v>HASÍK CZ</c:v>
          </c:tx>
          <c:spPr>
            <a:solidFill>
              <a:srgbClr val="FFC000"/>
            </a:solidFill>
            <a:ln>
              <a:solidFill>
                <a:srgbClr val="FF0000"/>
              </a:solidFill>
            </a:ln>
          </c:spPr>
          <c:invertIfNegative val="0"/>
          <c:val>
            <c:numRef>
              <c:f>List1!$C$17:$E$17</c:f>
              <c:numCache>
                <c:formatCode>General</c:formatCode>
                <c:ptCount val="3"/>
                <c:pt idx="0">
                  <c:v>969950</c:v>
                </c:pt>
                <c:pt idx="1">
                  <c:v>958620</c:v>
                </c:pt>
                <c:pt idx="2">
                  <c:v>673627</c:v>
                </c:pt>
              </c:numCache>
            </c:numRef>
          </c:val>
        </c:ser>
        <c:ser>
          <c:idx val="1"/>
          <c:order val="2"/>
          <c:tx>
            <c:v>Mimo rozpočet HZS ČR</c:v>
          </c:tx>
          <c:invertIfNegative val="0"/>
          <c:val>
            <c:numRef>
              <c:f>List1!$C$16:$E$16</c:f>
              <c:numCache>
                <c:formatCode>General</c:formatCode>
                <c:ptCount val="3"/>
                <c:pt idx="1">
                  <c:v>528000</c:v>
                </c:pt>
                <c:pt idx="2">
                  <c:v>826452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gapDepth val="55"/>
        <c:shape val="box"/>
        <c:axId val="156572288"/>
        <c:axId val="156572672"/>
        <c:axId val="0"/>
      </c:bar3DChart>
      <c:catAx>
        <c:axId val="1565722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600" b="1"/>
            </a:pPr>
            <a:endParaRPr lang="cs-CZ"/>
          </a:p>
        </c:txPr>
        <c:crossAx val="156572672"/>
        <c:crosses val="autoZero"/>
        <c:auto val="1"/>
        <c:lblAlgn val="ctr"/>
        <c:lblOffset val="100"/>
        <c:noMultiLvlLbl val="0"/>
      </c:catAx>
      <c:valAx>
        <c:axId val="156572672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600"/>
            </a:pPr>
            <a:endParaRPr lang="cs-CZ"/>
          </a:p>
        </c:txPr>
        <c:crossAx val="156572288"/>
        <c:crosses val="autoZero"/>
        <c:crossBetween val="between"/>
      </c:valAx>
    </c:plotArea>
    <c:legend>
      <c:legendPos val="r"/>
      <c:overlay val="0"/>
      <c:txPr>
        <a:bodyPr/>
        <a:lstStyle/>
        <a:p>
          <a:pPr>
            <a:defRPr sz="1600"/>
          </a:pPr>
          <a:endParaRPr lang="cs-CZ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/>
            </a:pPr>
            <a:r>
              <a:rPr lang="cs-CZ" sz="2000"/>
              <a:t>Počet realizátorů</a:t>
            </a: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List1!$L$6</c:f>
              <c:strCache>
                <c:ptCount val="1"/>
                <c:pt idx="0">
                  <c:v>Realizátoři přímý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6666666666666666E-2"/>
                  <c:y val="-1.38888888888888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3888888888888838E-2"/>
                  <c:y val="-1.85185185185185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5.5555555555555558E-3"/>
                  <c:y val="-3.24074074074073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/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List1!$L$5:$N$5</c:f>
              <c:numCache>
                <c:formatCode>General</c:formatCode>
                <c:ptCount val="3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</c:numCache>
            </c:numRef>
          </c:cat>
          <c:val>
            <c:numRef>
              <c:f>List1!$L$3:$N$3</c:f>
              <c:numCache>
                <c:formatCode>General</c:formatCode>
                <c:ptCount val="3"/>
                <c:pt idx="0">
                  <c:v>1495</c:v>
                </c:pt>
                <c:pt idx="1">
                  <c:v>1367</c:v>
                </c:pt>
                <c:pt idx="2">
                  <c:v>1713</c:v>
                </c:pt>
              </c:numCache>
            </c:numRef>
          </c:val>
        </c:ser>
        <c:ser>
          <c:idx val="1"/>
          <c:order val="1"/>
          <c:tx>
            <c:strRef>
              <c:f>List1!$L$7</c:f>
              <c:strCache>
                <c:ptCount val="1"/>
                <c:pt idx="0">
                  <c:v>Realizátoři podílející se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3500725405611239E-2"/>
                  <c:y val="-2.26290160247188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0458563001133623E-2"/>
                  <c:y val="-1.74863339297359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2.777777777777788E-2"/>
                  <c:y val="-1.85185185185185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/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List1!$L$5:$N$5</c:f>
              <c:numCache>
                <c:formatCode>General</c:formatCode>
                <c:ptCount val="3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</c:numCache>
            </c:numRef>
          </c:cat>
          <c:val>
            <c:numRef>
              <c:f>List1!$O$3:$Q$3</c:f>
              <c:numCache>
                <c:formatCode>General</c:formatCode>
                <c:ptCount val="3"/>
                <c:pt idx="0">
                  <c:v>728</c:v>
                </c:pt>
                <c:pt idx="1">
                  <c:v>1306</c:v>
                </c:pt>
                <c:pt idx="2">
                  <c:v>1997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55781224"/>
        <c:axId val="155740848"/>
        <c:axId val="0"/>
      </c:bar3DChart>
      <c:catAx>
        <c:axId val="155781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600" b="1"/>
            </a:pPr>
            <a:endParaRPr lang="cs-CZ"/>
          </a:p>
        </c:txPr>
        <c:crossAx val="155740848"/>
        <c:crosses val="autoZero"/>
        <c:auto val="1"/>
        <c:lblAlgn val="ctr"/>
        <c:lblOffset val="100"/>
        <c:noMultiLvlLbl val="0"/>
      </c:catAx>
      <c:valAx>
        <c:axId val="1557408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55781224"/>
        <c:crosses val="autoZero"/>
        <c:crossBetween val="between"/>
      </c:valAx>
    </c:plotArea>
    <c:legend>
      <c:legendPos val="t"/>
      <c:overlay val="0"/>
      <c:txPr>
        <a:bodyPr/>
        <a:lstStyle/>
        <a:p>
          <a:pPr>
            <a:defRPr sz="1600"/>
          </a:pPr>
          <a:endParaRPr lang="cs-CZ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/>
            </a:pPr>
            <a:r>
              <a:rPr lang="en-US" sz="2000"/>
              <a:t>P</a:t>
            </a:r>
            <a:r>
              <a:rPr lang="cs-CZ" sz="2000"/>
              <a:t>očet aktivit</a:t>
            </a:r>
            <a:endParaRPr lang="en-US" sz="2000"/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/>
      <c:bar3DChart>
        <c:barDir val="col"/>
        <c:grouping val="clustered"/>
        <c:varyColors val="0"/>
        <c:ser>
          <c:idx val="1"/>
          <c:order val="0"/>
          <c:spPr>
            <a:solidFill>
              <a:schemeClr val="accent6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-2.7777777777777779E-3"/>
                  <c:y val="0.1527777777777778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7777777777777779E-3"/>
                  <c:y val="0.1805555555555555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2.7777777777777779E-3"/>
                  <c:y val="0.111111111111111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/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List1!$Q$24:$S$24</c:f>
              <c:numCache>
                <c:formatCode>General</c:formatCode>
                <c:ptCount val="3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</c:numCache>
            </c:numRef>
          </c:cat>
          <c:val>
            <c:numRef>
              <c:f>List1!$Q$25:$S$25</c:f>
              <c:numCache>
                <c:formatCode>General</c:formatCode>
                <c:ptCount val="3"/>
                <c:pt idx="0">
                  <c:v>6314</c:v>
                </c:pt>
                <c:pt idx="1">
                  <c:v>6934</c:v>
                </c:pt>
                <c:pt idx="2">
                  <c:v>6962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55840888"/>
        <c:axId val="155841272"/>
        <c:axId val="0"/>
      </c:bar3DChart>
      <c:catAx>
        <c:axId val="155840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600" b="1"/>
            </a:pPr>
            <a:endParaRPr lang="cs-CZ"/>
          </a:p>
        </c:txPr>
        <c:crossAx val="155841272"/>
        <c:crosses val="autoZero"/>
        <c:auto val="1"/>
        <c:lblAlgn val="ctr"/>
        <c:lblOffset val="100"/>
        <c:noMultiLvlLbl val="0"/>
      </c:catAx>
      <c:valAx>
        <c:axId val="15584127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5584088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/>
            </a:pPr>
            <a:r>
              <a:rPr lang="cs-CZ" sz="2000"/>
              <a:t>Finance z rozpočtů HZS krajů na PVČ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1"/>
          <c:order val="0"/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/>
                </a:pPr>
                <a:endParaRPr lang="cs-CZ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List1!$O$29:$Q$29</c:f>
              <c:numCache>
                <c:formatCode>General</c:formatCode>
                <c:ptCount val="3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</c:numCache>
            </c:numRef>
          </c:cat>
          <c:val>
            <c:numRef>
              <c:f>List1!$O$30:$Q$30</c:f>
              <c:numCache>
                <c:formatCode>General</c:formatCode>
                <c:ptCount val="3"/>
                <c:pt idx="0">
                  <c:v>1663632</c:v>
                </c:pt>
                <c:pt idx="1">
                  <c:v>1493753</c:v>
                </c:pt>
                <c:pt idx="2">
                  <c:v>1183576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40"/>
        <c:axId val="154671544"/>
        <c:axId val="155326176"/>
      </c:barChart>
      <c:catAx>
        <c:axId val="1546715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600" b="1"/>
            </a:pPr>
            <a:endParaRPr lang="cs-CZ"/>
          </a:p>
        </c:txPr>
        <c:crossAx val="155326176"/>
        <c:crosses val="autoZero"/>
        <c:auto val="1"/>
        <c:lblAlgn val="ctr"/>
        <c:lblOffset val="100"/>
        <c:noMultiLvlLbl val="0"/>
      </c:catAx>
      <c:valAx>
        <c:axId val="155326176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600"/>
            </a:pPr>
            <a:endParaRPr lang="cs-CZ"/>
          </a:p>
        </c:txPr>
        <c:crossAx val="154671544"/>
        <c:crosses val="autoZero"/>
        <c:crossBetween val="between"/>
        <c:majorUnit val="500000"/>
      </c:valAx>
    </c:plotArea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6CFDF4-198F-4ECB-AD44-253E96D16883}" type="datetimeFigureOut">
              <a:rPr lang="cs-CZ" smtClean="0"/>
              <a:pPr/>
              <a:t>29.4.2015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737D70-CDE0-4575-A7F6-EDB3C35426B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646037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F009E1D-AD17-45D2-9ADA-380B39F24119}" type="datetimeFigureOut">
              <a:rPr lang="cs-CZ"/>
              <a:pPr>
                <a:defRPr/>
              </a:pPr>
              <a:t>29.4.2015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noProof="0" smtClean="0"/>
              <a:t>Kliknutím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ACE48870-22FC-4092-B2D1-E04825BE9C9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92525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altLang="cs-CZ" smtClean="0"/>
          </a:p>
        </p:txBody>
      </p:sp>
      <p:sp>
        <p:nvSpPr>
          <p:cNvPr id="20484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B0A6CD1-D0C0-4E9E-80DB-E46D1050E2C5}" type="slidenum">
              <a:rPr lang="cs-CZ" altLang="cs-CZ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cs-CZ" altLang="cs-CZ" smtClean="0"/>
          </a:p>
        </p:txBody>
      </p:sp>
    </p:spTree>
    <p:extLst>
      <p:ext uri="{BB962C8B-B14F-4D97-AF65-F5344CB8AC3E}">
        <p14:creationId xmlns:p14="http://schemas.microsoft.com/office/powerpoint/2010/main" val="30951203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cs-CZ" altLang="cs-CZ" dirty="0" smtClean="0"/>
              <a:t>Má zvyšující tendenci, ovšem je třeba uvést, že velká</a:t>
            </a:r>
            <a:r>
              <a:rPr lang="cs-CZ" altLang="cs-CZ" baseline="0" dirty="0" smtClean="0"/>
              <a:t> část připadá na jednorázové akce pro veřejnost.</a:t>
            </a:r>
            <a:endParaRPr lang="cs-CZ" altLang="cs-CZ" dirty="0" smtClean="0"/>
          </a:p>
        </p:txBody>
      </p:sp>
      <p:sp>
        <p:nvSpPr>
          <p:cNvPr id="21508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08F6D11-81D4-49BD-A566-6E50748CA77E}" type="slidenum">
              <a:rPr lang="cs-CZ" altLang="cs-CZ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cs-CZ" altLang="cs-CZ" smtClean="0"/>
          </a:p>
        </p:txBody>
      </p:sp>
    </p:spTree>
    <p:extLst>
      <p:ext uri="{BB962C8B-B14F-4D97-AF65-F5344CB8AC3E}">
        <p14:creationId xmlns:p14="http://schemas.microsoft.com/office/powerpoint/2010/main" val="25089590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21508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08F6D11-81D4-49BD-A566-6E50748CA77E}" type="slidenum">
              <a:rPr lang="cs-CZ" altLang="cs-CZ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cs-CZ" altLang="cs-CZ" smtClean="0"/>
          </a:p>
        </p:txBody>
      </p:sp>
    </p:spTree>
    <p:extLst>
      <p:ext uri="{BB962C8B-B14F-4D97-AF65-F5344CB8AC3E}">
        <p14:creationId xmlns:p14="http://schemas.microsoft.com/office/powerpoint/2010/main" val="3662469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21508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08F6D11-81D4-49BD-A566-6E50748CA77E}" type="slidenum">
              <a:rPr lang="cs-CZ" altLang="cs-CZ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cs-CZ" altLang="cs-CZ" smtClean="0"/>
          </a:p>
        </p:txBody>
      </p:sp>
    </p:spTree>
    <p:extLst>
      <p:ext uri="{BB962C8B-B14F-4D97-AF65-F5344CB8AC3E}">
        <p14:creationId xmlns:p14="http://schemas.microsoft.com/office/powerpoint/2010/main" val="9487357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21508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08F6D11-81D4-49BD-A566-6E50748CA77E}" type="slidenum">
              <a:rPr lang="cs-CZ" altLang="cs-CZ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cs-CZ" altLang="cs-CZ" smtClean="0"/>
          </a:p>
        </p:txBody>
      </p:sp>
    </p:spTree>
    <p:extLst>
      <p:ext uri="{BB962C8B-B14F-4D97-AF65-F5344CB8AC3E}">
        <p14:creationId xmlns:p14="http://schemas.microsoft.com/office/powerpoint/2010/main" val="15971858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21508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08F6D11-81D4-49BD-A566-6E50748CA77E}" type="slidenum">
              <a:rPr lang="cs-CZ" altLang="cs-CZ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cs-CZ" altLang="cs-CZ" smtClean="0"/>
          </a:p>
        </p:txBody>
      </p:sp>
    </p:spTree>
    <p:extLst>
      <p:ext uri="{BB962C8B-B14F-4D97-AF65-F5344CB8AC3E}">
        <p14:creationId xmlns:p14="http://schemas.microsoft.com/office/powerpoint/2010/main" val="24544814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21508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08F6D11-81D4-49BD-A566-6E50748CA77E}" type="slidenum">
              <a:rPr lang="cs-CZ" altLang="cs-CZ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cs-CZ" altLang="cs-CZ" smtClean="0"/>
          </a:p>
        </p:txBody>
      </p:sp>
    </p:spTree>
    <p:extLst>
      <p:ext uri="{BB962C8B-B14F-4D97-AF65-F5344CB8AC3E}">
        <p14:creationId xmlns:p14="http://schemas.microsoft.com/office/powerpoint/2010/main" val="31351713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altLang="cs-CZ" baseline="0" dirty="0" smtClean="0"/>
              <a:t>Následně bychom chtěli vše zpracovat do celkové výstupní zprávy, kterou předložíme řídící skupině a skupině náměstků k důkladnému zhodnocení.</a:t>
            </a:r>
            <a:endParaRPr lang="cs-CZ" altLang="cs-CZ" dirty="0" smtClean="0"/>
          </a:p>
          <a:p>
            <a:pPr eaLnBrk="1" hangingPunct="1"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21508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08F6D11-81D4-49BD-A566-6E50748CA77E}" type="slidenum">
              <a:rPr lang="cs-CZ" altLang="cs-CZ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cs-CZ" altLang="cs-CZ" smtClean="0"/>
          </a:p>
        </p:txBody>
      </p:sp>
    </p:spTree>
    <p:extLst>
      <p:ext uri="{BB962C8B-B14F-4D97-AF65-F5344CB8AC3E}">
        <p14:creationId xmlns:p14="http://schemas.microsoft.com/office/powerpoint/2010/main" val="13418765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21508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08F6D11-81D4-49BD-A566-6E50748CA77E}" type="slidenum">
              <a:rPr lang="cs-CZ" altLang="cs-CZ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cs-CZ" altLang="cs-CZ" smtClean="0"/>
          </a:p>
        </p:txBody>
      </p:sp>
    </p:spTree>
    <p:extLst>
      <p:ext uri="{BB962C8B-B14F-4D97-AF65-F5344CB8AC3E}">
        <p14:creationId xmlns:p14="http://schemas.microsoft.com/office/powerpoint/2010/main" val="2364103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21508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08F6D11-81D4-49BD-A566-6E50748CA77E}" type="slidenum">
              <a:rPr lang="cs-CZ" altLang="cs-CZ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cs-CZ" altLang="cs-CZ" smtClean="0"/>
          </a:p>
        </p:txBody>
      </p:sp>
    </p:spTree>
    <p:extLst>
      <p:ext uri="{BB962C8B-B14F-4D97-AF65-F5344CB8AC3E}">
        <p14:creationId xmlns:p14="http://schemas.microsoft.com/office/powerpoint/2010/main" val="22197439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cs-CZ" altLang="cs-CZ" dirty="0" smtClean="0"/>
              <a:t>Zlepšení</a:t>
            </a:r>
            <a:r>
              <a:rPr lang="cs-CZ" altLang="cs-CZ" baseline="0" dirty="0" smtClean="0"/>
              <a:t> spolupráce uvnitř sboru, někde spolupráce vázla, někde byla na výborné úrovni, ale chtělo to sjednotit =&gt; byl stávající pokyn č. 8 nahrazen novým pokynem</a:t>
            </a:r>
            <a:endParaRPr lang="cs-CZ" altLang="cs-CZ" dirty="0" smtClean="0"/>
          </a:p>
        </p:txBody>
      </p:sp>
      <p:sp>
        <p:nvSpPr>
          <p:cNvPr id="21508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08F6D11-81D4-49BD-A566-6E50748CA77E}" type="slidenum">
              <a:rPr lang="cs-CZ" altLang="cs-CZ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cs-CZ" altLang="cs-CZ" smtClean="0"/>
          </a:p>
        </p:txBody>
      </p:sp>
    </p:spTree>
    <p:extLst>
      <p:ext uri="{BB962C8B-B14F-4D97-AF65-F5344CB8AC3E}">
        <p14:creationId xmlns:p14="http://schemas.microsoft.com/office/powerpoint/2010/main" val="18753437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V</a:t>
            </a:r>
            <a:r>
              <a:rPr lang="cs-CZ" baseline="0" dirty="0" smtClean="0"/>
              <a:t> tuto chvíli budeme podávat žádost o navýšení při návrhu rozpočtu 2016 a střednědobého výhledu 2017 - 2018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E48870-22FC-4092-B2D1-E04825BE9C91}" type="slidenum">
              <a:rPr lang="cs-CZ" smtClean="0"/>
              <a:pPr>
                <a:defRPr/>
              </a:pPr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813395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21508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08F6D11-81D4-49BD-A566-6E50748CA77E}" type="slidenum">
              <a:rPr lang="cs-CZ" altLang="cs-CZ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cs-CZ" altLang="cs-CZ" smtClean="0"/>
          </a:p>
        </p:txBody>
      </p:sp>
    </p:spTree>
    <p:extLst>
      <p:ext uri="{BB962C8B-B14F-4D97-AF65-F5344CB8AC3E}">
        <p14:creationId xmlns:p14="http://schemas.microsoft.com/office/powerpoint/2010/main" val="21644415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cs-CZ" altLang="cs-CZ" dirty="0" smtClean="0"/>
              <a:t>V</a:t>
            </a:r>
            <a:r>
              <a:rPr lang="cs-CZ" altLang="cs-CZ" baseline="0" dirty="0" smtClean="0"/>
              <a:t> tuto chvíli je plánováno první setkání skupiny.</a:t>
            </a:r>
            <a:endParaRPr lang="cs-CZ" altLang="cs-CZ" dirty="0" smtClean="0"/>
          </a:p>
        </p:txBody>
      </p:sp>
      <p:sp>
        <p:nvSpPr>
          <p:cNvPr id="21508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08F6D11-81D4-49BD-A566-6E50748CA77E}" type="slidenum">
              <a:rPr lang="cs-CZ" altLang="cs-CZ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cs-CZ" altLang="cs-CZ" smtClean="0"/>
          </a:p>
        </p:txBody>
      </p:sp>
    </p:spTree>
    <p:extLst>
      <p:ext uri="{BB962C8B-B14F-4D97-AF65-F5344CB8AC3E}">
        <p14:creationId xmlns:p14="http://schemas.microsoft.com/office/powerpoint/2010/main" val="36127552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21508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08F6D11-81D4-49BD-A566-6E50748CA77E}" type="slidenum">
              <a:rPr lang="cs-CZ" altLang="cs-CZ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cs-CZ" altLang="cs-CZ" smtClean="0"/>
          </a:p>
        </p:txBody>
      </p:sp>
    </p:spTree>
    <p:extLst>
      <p:ext uri="{BB962C8B-B14F-4D97-AF65-F5344CB8AC3E}">
        <p14:creationId xmlns:p14="http://schemas.microsoft.com/office/powerpoint/2010/main" val="28088558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21508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08F6D11-81D4-49BD-A566-6E50748CA77E}" type="slidenum">
              <a:rPr lang="cs-CZ" altLang="cs-CZ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cs-CZ" altLang="cs-CZ" smtClean="0"/>
          </a:p>
        </p:txBody>
      </p:sp>
    </p:spTree>
    <p:extLst>
      <p:ext uri="{BB962C8B-B14F-4D97-AF65-F5344CB8AC3E}">
        <p14:creationId xmlns:p14="http://schemas.microsoft.com/office/powerpoint/2010/main" val="39248352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cs-CZ" altLang="cs-CZ" dirty="0" smtClean="0"/>
              <a:t>Dotazníkové šetření bychom rádi zopakovali ke konci roku, abychom</a:t>
            </a:r>
            <a:r>
              <a:rPr lang="cs-CZ" altLang="cs-CZ" baseline="0" dirty="0" smtClean="0"/>
              <a:t> zjistili zda se ve výsledcích promítne práce skupiny PVČ HZS kraje.</a:t>
            </a:r>
            <a:endParaRPr lang="cs-CZ" altLang="cs-CZ" dirty="0" smtClean="0"/>
          </a:p>
        </p:txBody>
      </p:sp>
      <p:sp>
        <p:nvSpPr>
          <p:cNvPr id="21508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08F6D11-81D4-49BD-A566-6E50748CA77E}" type="slidenum">
              <a:rPr lang="cs-CZ" altLang="cs-CZ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cs-CZ" altLang="cs-CZ" smtClean="0"/>
          </a:p>
        </p:txBody>
      </p:sp>
    </p:spTree>
    <p:extLst>
      <p:ext uri="{BB962C8B-B14F-4D97-AF65-F5344CB8AC3E}">
        <p14:creationId xmlns:p14="http://schemas.microsoft.com/office/powerpoint/2010/main" val="25097588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73A79D-D709-4E05-90A3-A4EE67F6D36F}" type="datetime1">
              <a:rPr lang="cs-CZ"/>
              <a:pPr>
                <a:defRPr/>
              </a:pPr>
              <a:t>29.4.2015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301A19-6560-4B3B-8497-A10FB5C8B4C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660052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3DB8AA-43D5-41E8-96C2-5F25048170BB}" type="datetime1">
              <a:rPr lang="cs-CZ"/>
              <a:pPr>
                <a:defRPr/>
              </a:pPr>
              <a:t>29.4.2015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04C737-297D-4F12-8956-3C8D05F01CC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234552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3C5ED8-685C-48FB-BE47-11582792E148}" type="datetime1">
              <a:rPr lang="cs-CZ"/>
              <a:pPr>
                <a:defRPr/>
              </a:pPr>
              <a:t>29.4.2015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165698-0127-426B-8797-C42561BCFC2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022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FC8EDA-3286-456C-9851-B39155B3D9DB}" type="datetime1">
              <a:rPr lang="cs-CZ"/>
              <a:pPr>
                <a:defRPr/>
              </a:pPr>
              <a:t>29.4.2015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4D92BE-32FB-4037-A240-78D2B51603F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107331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0E2E33-3014-4414-B7B3-886743DCD36F}" type="datetime1">
              <a:rPr lang="cs-CZ"/>
              <a:pPr>
                <a:defRPr/>
              </a:pPr>
              <a:t>29.4.2015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69147-548F-44DA-BE84-D8E57588D55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60194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E75949-7271-4222-A37A-FE9CD4B551DA}" type="datetime1">
              <a:rPr lang="cs-CZ"/>
              <a:pPr>
                <a:defRPr/>
              </a:pPr>
              <a:t>29.4.2015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FA4609-0C55-4E98-94B0-731D36A3C87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306267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788C64-ADE1-41F4-B35C-FA8CC2BB6204}" type="datetime1">
              <a:rPr lang="cs-CZ"/>
              <a:pPr>
                <a:defRPr/>
              </a:pPr>
              <a:t>29.4.2015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C0520B-A4E9-443D-9F01-23BC6AB9194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974051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1B37B9-ABC1-4A4B-B00F-82FBD44FE0B4}" type="datetime1">
              <a:rPr lang="cs-CZ"/>
              <a:pPr>
                <a:defRPr/>
              </a:pPr>
              <a:t>29.4.2015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2282D-C762-4EE1-AA2C-5C05CF69B73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35837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8EE913-973F-4434-8196-C1CFB77665FB}" type="datetime1">
              <a:rPr lang="cs-CZ"/>
              <a:pPr>
                <a:defRPr/>
              </a:pPr>
              <a:t>29.4.2015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A67C6C-07C9-416F-968B-4C7CADFE13D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74049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2702B9-C77B-4CB0-813B-45191C8C1AAE}" type="datetime1">
              <a:rPr lang="cs-CZ"/>
              <a:pPr>
                <a:defRPr/>
              </a:pPr>
              <a:t>29.4.2015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0D30D-1739-415F-8B04-47399821718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15745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cs-CZ" noProof="0" smtClean="0"/>
              <a:t>Kliknutím na ikonu přidáte obrázek.</a:t>
            </a:r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D2A9C5-3494-464D-952B-D2BEC5B3E395}" type="datetime1">
              <a:rPr lang="cs-CZ"/>
              <a:pPr>
                <a:defRPr/>
              </a:pPr>
              <a:t>29.4.2015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C54B87-31C0-4905-996A-B61F6DDCBCE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158724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smtClean="0"/>
              <a:t>Kliknutím lze upravit styl.</a:t>
            </a:r>
          </a:p>
        </p:txBody>
      </p:sp>
      <p:sp>
        <p:nvSpPr>
          <p:cNvPr id="1027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smtClean="0"/>
              <a:t>Kliknutím lze upravit styly předlohy textu.</a:t>
            </a:r>
          </a:p>
          <a:p>
            <a:pPr lvl="1"/>
            <a:r>
              <a:rPr lang="cs-CZ" altLang="cs-CZ" smtClean="0"/>
              <a:t>Druhá úroveň</a:t>
            </a:r>
          </a:p>
          <a:p>
            <a:pPr lvl="2"/>
            <a:r>
              <a:rPr lang="cs-CZ" altLang="cs-CZ" smtClean="0"/>
              <a:t>Třetí úroveň</a:t>
            </a:r>
          </a:p>
          <a:p>
            <a:pPr lvl="3"/>
            <a:r>
              <a:rPr lang="cs-CZ" altLang="cs-CZ" smtClean="0"/>
              <a:t>Čtvrtá úroveň</a:t>
            </a:r>
          </a:p>
          <a:p>
            <a:pPr lvl="4"/>
            <a:r>
              <a:rPr lang="cs-CZ" alt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73D1170-FADD-4547-B3A5-BFBFBB19D40F}" type="datetime1">
              <a:rPr lang="cs-CZ"/>
              <a:pPr>
                <a:defRPr/>
              </a:pPr>
              <a:t>29.4.2015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BEFABB3-4345-4AD7-815C-71B3DFCD2C8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Nadpis 1"/>
          <p:cNvSpPr>
            <a:spLocks noGrp="1"/>
          </p:cNvSpPr>
          <p:nvPr>
            <p:ph type="title"/>
          </p:nvPr>
        </p:nvSpPr>
        <p:spPr>
          <a:xfrm>
            <a:off x="962025" y="1921492"/>
            <a:ext cx="7525434" cy="2956918"/>
          </a:xfrm>
          <a:extLst/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sz="3600" b="1" cap="all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Výchova a vzdělávání v kontextu nové koncepce</a:t>
            </a:r>
            <a:endParaRPr lang="cs-CZ" sz="3600" b="1" cap="all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Nadpis 1"/>
          <p:cNvSpPr txBox="1">
            <a:spLocks/>
          </p:cNvSpPr>
          <p:nvPr/>
        </p:nvSpPr>
        <p:spPr>
          <a:xfrm>
            <a:off x="742378" y="95250"/>
            <a:ext cx="8648700" cy="1800225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cs-CZ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F3410C-A297-49DA-A71A-99254A6269BD}" type="slidenum">
              <a:rPr lang="cs-CZ"/>
              <a:pPr>
                <a:defRPr/>
              </a:pPr>
              <a:t>10</a:t>
            </a:fld>
            <a:endParaRPr lang="cs-CZ"/>
          </a:p>
        </p:txBody>
      </p:sp>
      <p:sp>
        <p:nvSpPr>
          <p:cNvPr id="14" name="Nadpis 1"/>
          <p:cNvSpPr txBox="1">
            <a:spLocks/>
          </p:cNvSpPr>
          <p:nvPr/>
        </p:nvSpPr>
        <p:spPr bwMode="auto">
          <a:xfrm>
            <a:off x="1577113" y="0"/>
            <a:ext cx="7564437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 algn="l" eaLnBrk="1" fontAlgn="auto" hangingPunct="1">
              <a:spcAft>
                <a:spcPts val="0"/>
              </a:spcAft>
              <a:defRPr/>
            </a:pPr>
            <a:r>
              <a:rPr lang="cs-CZ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Pracovní skupiny</a:t>
            </a:r>
            <a:endParaRPr lang="cs-CZ" sz="3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611560" y="1052736"/>
            <a:ext cx="78643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cs-CZ" dirty="0"/>
          </a:p>
          <a:p>
            <a:pPr algn="just"/>
            <a:endParaRPr lang="cs-CZ" sz="2000" b="1" dirty="0"/>
          </a:p>
          <a:p>
            <a:pPr algn="just"/>
            <a:r>
              <a:rPr lang="cs-CZ" sz="2400" dirty="0"/>
              <a:t>Hlavní náplní bude podrobně analyzovat zejména současný systém vzdělávání dětí a mládeže na základních a středních školách a navrhnout možná řešení pro jeho optimalizaci.</a:t>
            </a:r>
            <a:endParaRPr lang="cs-CZ" sz="2000" dirty="0"/>
          </a:p>
        </p:txBody>
      </p:sp>
      <p:sp>
        <p:nvSpPr>
          <p:cNvPr id="5" name="Šipka doprava se zářezem 4"/>
          <p:cNvSpPr/>
          <p:nvPr/>
        </p:nvSpPr>
        <p:spPr>
          <a:xfrm rot="5400000">
            <a:off x="3239852" y="3881661"/>
            <a:ext cx="1080120" cy="72008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Obdélník 1"/>
          <p:cNvSpPr/>
          <p:nvPr/>
        </p:nvSpPr>
        <p:spPr>
          <a:xfrm>
            <a:off x="1378838" y="5373216"/>
            <a:ext cx="480214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3600" b="1" dirty="0" smtClean="0"/>
              <a:t>SAMOSTATNÝ PŘEDMĚT</a:t>
            </a:r>
            <a:endParaRPr lang="cs-CZ" sz="3600" dirty="0"/>
          </a:p>
        </p:txBody>
      </p:sp>
    </p:spTree>
    <p:extLst>
      <p:ext uri="{BB962C8B-B14F-4D97-AF65-F5344CB8AC3E}">
        <p14:creationId xmlns:p14="http://schemas.microsoft.com/office/powerpoint/2010/main" val="1686032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F3410C-A297-49DA-A71A-99254A6269BD}" type="slidenum">
              <a:rPr lang="cs-CZ"/>
              <a:pPr>
                <a:defRPr/>
              </a:pPr>
              <a:t>11</a:t>
            </a:fld>
            <a:endParaRPr lang="cs-CZ"/>
          </a:p>
        </p:txBody>
      </p:sp>
      <p:sp>
        <p:nvSpPr>
          <p:cNvPr id="14" name="Nadpis 1"/>
          <p:cNvSpPr txBox="1">
            <a:spLocks/>
          </p:cNvSpPr>
          <p:nvPr/>
        </p:nvSpPr>
        <p:spPr bwMode="auto">
          <a:xfrm>
            <a:off x="1577113" y="0"/>
            <a:ext cx="7564437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 algn="l" eaLnBrk="1" fontAlgn="auto" hangingPunct="1">
              <a:spcAft>
                <a:spcPts val="0"/>
              </a:spcAft>
              <a:defRPr/>
            </a:pPr>
            <a:r>
              <a:rPr lang="cs-CZ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Pracovní skupiny</a:t>
            </a:r>
            <a:endParaRPr lang="cs-CZ" sz="3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611560" y="1108236"/>
            <a:ext cx="786430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cs-CZ" sz="2400" b="1" dirty="0" smtClean="0"/>
          </a:p>
          <a:p>
            <a:pPr algn="just"/>
            <a:r>
              <a:rPr lang="cs-CZ" sz="2000" i="1" dirty="0"/>
              <a:t>Sjednotit a koordinovat projekty v oblasti preventivně výchovné činnosti z centrální </a:t>
            </a:r>
            <a:r>
              <a:rPr lang="cs-CZ" sz="2000" i="1" dirty="0" smtClean="0"/>
              <a:t>úrovně a </a:t>
            </a:r>
            <a:r>
              <a:rPr lang="cs-CZ" sz="2000" i="1" dirty="0"/>
              <a:t>zamezit tak nekoordinovanému vynakládání finančních prostředků z veřejných rozpočtů. Vytvořit systém jejich vyhodnocování a realizace, včetně promítnutí závěrů do další realizace preventivně výchovné činnosti</a:t>
            </a:r>
          </a:p>
          <a:p>
            <a:pPr algn="just"/>
            <a:endParaRPr lang="cs-CZ" sz="2400" dirty="0"/>
          </a:p>
          <a:p>
            <a:pPr algn="just"/>
            <a:r>
              <a:rPr lang="cs-CZ" sz="2400" dirty="0" smtClean="0"/>
              <a:t>Složena z: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cs-CZ" sz="2400" dirty="0" smtClean="0"/>
              <a:t>MV-GŘ HZS ČR / Květoslava Skalská, Adam Hendrych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cs-CZ" sz="2400" dirty="0"/>
              <a:t>HZS hl. m. </a:t>
            </a:r>
            <a:r>
              <a:rPr lang="cs-CZ" sz="2400" dirty="0" smtClean="0"/>
              <a:t>Prahy / Luďka </a:t>
            </a:r>
            <a:r>
              <a:rPr lang="cs-CZ" sz="2400" dirty="0" err="1" smtClean="0"/>
              <a:t>Palzerová</a:t>
            </a:r>
            <a:endParaRPr lang="cs-CZ" sz="2400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cs-CZ" sz="2400" dirty="0"/>
              <a:t>HZS Pardubického </a:t>
            </a:r>
            <a:r>
              <a:rPr lang="cs-CZ" sz="2400" dirty="0" smtClean="0"/>
              <a:t>kraje / Eva Kuthanová</a:t>
            </a:r>
            <a:endParaRPr lang="cs-CZ" sz="2400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cs-CZ" sz="2400" dirty="0"/>
              <a:t>HZS Středočeského </a:t>
            </a:r>
            <a:r>
              <a:rPr lang="cs-CZ" sz="2400" dirty="0" smtClean="0"/>
              <a:t>kraje / Jena Kolářová</a:t>
            </a:r>
            <a:endParaRPr lang="cs-CZ" sz="2400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cs-CZ" sz="2400" dirty="0"/>
              <a:t>HZS Kraje </a:t>
            </a:r>
            <a:r>
              <a:rPr lang="cs-CZ" sz="2400" dirty="0" smtClean="0"/>
              <a:t>Vysočina / Jaroslav Bárta</a:t>
            </a:r>
            <a:endParaRPr lang="cs-CZ" sz="2400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cs-CZ" sz="2400" dirty="0"/>
              <a:t>HZS Moravskoslezského </a:t>
            </a:r>
            <a:r>
              <a:rPr lang="cs-CZ" sz="2400" dirty="0" smtClean="0"/>
              <a:t>kraje / Danuše Kratochvílová ml.</a:t>
            </a:r>
            <a:endParaRPr lang="cs-CZ" sz="2400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cs-CZ" sz="2400" dirty="0"/>
              <a:t>Institutu ochrany obyvatelstva Lázně </a:t>
            </a:r>
            <a:r>
              <a:rPr lang="cs-CZ" sz="2400" dirty="0" smtClean="0"/>
              <a:t>Bohdaneč/ Jana Veselá</a:t>
            </a: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3701434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F3410C-A297-49DA-A71A-99254A6269BD}" type="slidenum">
              <a:rPr lang="cs-CZ"/>
              <a:pPr>
                <a:defRPr/>
              </a:pPr>
              <a:t>12</a:t>
            </a:fld>
            <a:endParaRPr lang="cs-CZ"/>
          </a:p>
        </p:txBody>
      </p:sp>
      <p:sp>
        <p:nvSpPr>
          <p:cNvPr id="14" name="Nadpis 1"/>
          <p:cNvSpPr txBox="1">
            <a:spLocks/>
          </p:cNvSpPr>
          <p:nvPr/>
        </p:nvSpPr>
        <p:spPr bwMode="auto">
          <a:xfrm>
            <a:off x="1577113" y="0"/>
            <a:ext cx="7564437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 algn="l" eaLnBrk="1" fontAlgn="auto" hangingPunct="1">
              <a:spcAft>
                <a:spcPts val="0"/>
              </a:spcAft>
              <a:defRPr/>
            </a:pPr>
            <a:r>
              <a:rPr lang="cs-CZ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Pracovní skupiny</a:t>
            </a:r>
            <a:endParaRPr lang="cs-CZ" sz="3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611560" y="1108236"/>
            <a:ext cx="7864300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cs-CZ" dirty="0"/>
          </a:p>
          <a:p>
            <a:pPr algn="just"/>
            <a:endParaRPr lang="cs-CZ" sz="2000" b="1" dirty="0"/>
          </a:p>
          <a:p>
            <a:pPr algn="just"/>
            <a:endParaRPr lang="cs-CZ" sz="2400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cs-CZ" sz="2400" dirty="0" smtClean="0"/>
              <a:t>v první fázi zlepšení realizace PVČ u HZS ČR (dohodnuto na setkání skupiny náměstků)</a:t>
            </a:r>
          </a:p>
          <a:p>
            <a:pPr algn="just"/>
            <a:endParaRPr lang="cs-CZ" sz="2400" dirty="0" smtClean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cs-CZ" sz="2400" dirty="0" smtClean="0"/>
              <a:t>v druhé fázi zapojení </a:t>
            </a:r>
            <a:r>
              <a:rPr lang="cs-CZ" sz="2400" dirty="0"/>
              <a:t>dotčených ministerstev, jiných ústředních správních úřadů a krajů, kdy budou představeny zjištěné a </a:t>
            </a:r>
            <a:r>
              <a:rPr lang="cs-CZ" sz="2400" dirty="0" smtClean="0"/>
              <a:t>zavedené </a:t>
            </a:r>
            <a:r>
              <a:rPr lang="cs-CZ" sz="2400" dirty="0"/>
              <a:t>skutečnosti a tyto budou postupně implementovány na jejich podmínky</a:t>
            </a:r>
            <a:endParaRPr lang="cs-CZ" sz="2400" dirty="0" smtClean="0"/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cs-CZ" sz="2400" dirty="0" smtClean="0"/>
          </a:p>
          <a:p>
            <a:pPr algn="just"/>
            <a:endParaRPr lang="cs-CZ" sz="2400" dirty="0" smtClean="0"/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388764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F3410C-A297-49DA-A71A-99254A6269BD}" type="slidenum">
              <a:rPr lang="cs-CZ"/>
              <a:pPr>
                <a:defRPr/>
              </a:pPr>
              <a:t>13</a:t>
            </a:fld>
            <a:endParaRPr lang="cs-CZ"/>
          </a:p>
        </p:txBody>
      </p:sp>
      <p:sp>
        <p:nvSpPr>
          <p:cNvPr id="14" name="Nadpis 1"/>
          <p:cNvSpPr txBox="1">
            <a:spLocks/>
          </p:cNvSpPr>
          <p:nvPr/>
        </p:nvSpPr>
        <p:spPr bwMode="auto">
          <a:xfrm>
            <a:off x="1577113" y="0"/>
            <a:ext cx="7564437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 algn="l" eaLnBrk="1" fontAlgn="auto" hangingPunct="1">
              <a:spcAft>
                <a:spcPts val="0"/>
              </a:spcAft>
              <a:defRPr/>
            </a:pPr>
            <a:r>
              <a:rPr lang="cs-CZ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Pracovní skupiny</a:t>
            </a:r>
            <a:endParaRPr lang="cs-CZ" sz="3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611560" y="1108236"/>
            <a:ext cx="7864300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cs-CZ" dirty="0"/>
          </a:p>
          <a:p>
            <a:pPr algn="just"/>
            <a:r>
              <a:rPr lang="cs-CZ" sz="2400" b="1" dirty="0" smtClean="0"/>
              <a:t>Skupina doposud:</a:t>
            </a:r>
          </a:p>
          <a:p>
            <a:pPr algn="just"/>
            <a:endParaRPr lang="cs-CZ" sz="2400" b="1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cs-CZ" sz="2400" dirty="0" smtClean="0"/>
              <a:t>podrobná analýza stavu PVČ od roku 2012 do roku 2014 u HZS ČR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cs-CZ" sz="2400" dirty="0" smtClean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cs-CZ" sz="2400" dirty="0" smtClean="0"/>
              <a:t>zpracovala a vyhodnocuje dotazníkové šetření – zaměřeno na koordinátory PVČ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cs-CZ" sz="2400" dirty="0" smtClean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cs-CZ" sz="2400" dirty="0" smtClean="0"/>
              <a:t>zpracovává materiál „Realizace PVČ“ – formy, metody, obsahová náplň jednotlivých cílových skupin</a:t>
            </a:r>
          </a:p>
          <a:p>
            <a:pPr algn="just"/>
            <a:endParaRPr lang="cs-CZ" sz="2000" b="1" dirty="0"/>
          </a:p>
        </p:txBody>
      </p:sp>
    </p:spTree>
    <p:extLst>
      <p:ext uri="{BB962C8B-B14F-4D97-AF65-F5344CB8AC3E}">
        <p14:creationId xmlns:p14="http://schemas.microsoft.com/office/powerpoint/2010/main" val="2315772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F3410C-A297-49DA-A71A-99254A6269BD}" type="slidenum">
              <a:rPr lang="cs-CZ"/>
              <a:pPr>
                <a:defRPr/>
              </a:pPr>
              <a:t>14</a:t>
            </a:fld>
            <a:endParaRPr lang="cs-CZ" dirty="0"/>
          </a:p>
        </p:txBody>
      </p:sp>
      <p:sp>
        <p:nvSpPr>
          <p:cNvPr id="12" name="Nadpis 1"/>
          <p:cNvSpPr txBox="1">
            <a:spLocks/>
          </p:cNvSpPr>
          <p:nvPr/>
        </p:nvSpPr>
        <p:spPr bwMode="auto">
          <a:xfrm>
            <a:off x="1579563" y="2110"/>
            <a:ext cx="7564437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 algn="l" eaLnBrk="1" fontAlgn="auto" hangingPunct="1">
              <a:spcAft>
                <a:spcPts val="0"/>
              </a:spcAft>
              <a:defRPr/>
            </a:pPr>
            <a:r>
              <a:rPr lang="cs-CZ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PVČ 2012 - 2014</a:t>
            </a:r>
            <a:endParaRPr lang="cs-CZ" sz="3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Graf 3"/>
          <p:cNvGraphicFramePr/>
          <p:nvPr>
            <p:extLst>
              <p:ext uri="{D42A27DB-BD31-4B8C-83A1-F6EECF244321}">
                <p14:modId xmlns:p14="http://schemas.microsoft.com/office/powerpoint/2010/main" val="2674108751"/>
              </p:ext>
            </p:extLst>
          </p:nvPr>
        </p:nvGraphicFramePr>
        <p:xfrm>
          <a:off x="1064021" y="1268760"/>
          <a:ext cx="6604323" cy="4320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F3410C-A297-49DA-A71A-99254A6269BD}" type="slidenum">
              <a:rPr lang="cs-CZ"/>
              <a:pPr>
                <a:defRPr/>
              </a:pPr>
              <a:t>15</a:t>
            </a:fld>
            <a:endParaRPr lang="cs-CZ" dirty="0"/>
          </a:p>
        </p:txBody>
      </p:sp>
      <p:sp>
        <p:nvSpPr>
          <p:cNvPr id="12" name="Nadpis 1"/>
          <p:cNvSpPr txBox="1">
            <a:spLocks/>
          </p:cNvSpPr>
          <p:nvPr/>
        </p:nvSpPr>
        <p:spPr bwMode="auto">
          <a:xfrm>
            <a:off x="1579563" y="2110"/>
            <a:ext cx="7564437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 algn="l" eaLnBrk="1" fontAlgn="auto" hangingPunct="1">
              <a:spcAft>
                <a:spcPts val="0"/>
              </a:spcAft>
              <a:defRPr/>
            </a:pPr>
            <a:r>
              <a:rPr lang="cs-CZ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PVČ 2012 - 2014</a:t>
            </a:r>
            <a:endParaRPr lang="cs-CZ" sz="3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Graf 5"/>
          <p:cNvGraphicFramePr/>
          <p:nvPr>
            <p:extLst>
              <p:ext uri="{D42A27DB-BD31-4B8C-83A1-F6EECF244321}">
                <p14:modId xmlns:p14="http://schemas.microsoft.com/office/powerpoint/2010/main" val="3844476854"/>
              </p:ext>
            </p:extLst>
          </p:nvPr>
        </p:nvGraphicFramePr>
        <p:xfrm>
          <a:off x="1115616" y="1052736"/>
          <a:ext cx="7560840" cy="48965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146141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F3410C-A297-49DA-A71A-99254A6269BD}" type="slidenum">
              <a:rPr lang="cs-CZ"/>
              <a:pPr>
                <a:defRPr/>
              </a:pPr>
              <a:t>16</a:t>
            </a:fld>
            <a:endParaRPr lang="cs-CZ" dirty="0"/>
          </a:p>
        </p:txBody>
      </p:sp>
      <p:sp>
        <p:nvSpPr>
          <p:cNvPr id="12" name="Nadpis 1"/>
          <p:cNvSpPr txBox="1">
            <a:spLocks/>
          </p:cNvSpPr>
          <p:nvPr/>
        </p:nvSpPr>
        <p:spPr bwMode="auto">
          <a:xfrm>
            <a:off x="1579563" y="2110"/>
            <a:ext cx="7564437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 algn="l" eaLnBrk="1" fontAlgn="auto" hangingPunct="1">
              <a:spcAft>
                <a:spcPts val="0"/>
              </a:spcAft>
              <a:defRPr/>
            </a:pPr>
            <a:r>
              <a:rPr lang="cs-CZ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PVČ 2012 - 2014</a:t>
            </a:r>
            <a:endParaRPr lang="cs-CZ" sz="3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Graf 4"/>
          <p:cNvGraphicFramePr/>
          <p:nvPr>
            <p:extLst>
              <p:ext uri="{D42A27DB-BD31-4B8C-83A1-F6EECF244321}">
                <p14:modId xmlns:p14="http://schemas.microsoft.com/office/powerpoint/2010/main" val="3184538331"/>
              </p:ext>
            </p:extLst>
          </p:nvPr>
        </p:nvGraphicFramePr>
        <p:xfrm>
          <a:off x="899592" y="1154238"/>
          <a:ext cx="7200799" cy="49390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22605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F3410C-A297-49DA-A71A-99254A6269BD}" type="slidenum">
              <a:rPr lang="cs-CZ"/>
              <a:pPr>
                <a:defRPr/>
              </a:pPr>
              <a:t>17</a:t>
            </a:fld>
            <a:endParaRPr lang="cs-CZ" dirty="0"/>
          </a:p>
        </p:txBody>
      </p:sp>
      <p:sp>
        <p:nvSpPr>
          <p:cNvPr id="12" name="Nadpis 1"/>
          <p:cNvSpPr txBox="1">
            <a:spLocks/>
          </p:cNvSpPr>
          <p:nvPr/>
        </p:nvSpPr>
        <p:spPr bwMode="auto">
          <a:xfrm>
            <a:off x="1579563" y="2110"/>
            <a:ext cx="7564437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 algn="l" eaLnBrk="1" fontAlgn="auto" hangingPunct="1">
              <a:spcAft>
                <a:spcPts val="0"/>
              </a:spcAft>
              <a:defRPr/>
            </a:pPr>
            <a:r>
              <a:rPr lang="cs-CZ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PVČ 2012 - 2014</a:t>
            </a:r>
            <a:endParaRPr lang="cs-CZ" sz="3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Graf 5"/>
          <p:cNvGraphicFramePr/>
          <p:nvPr>
            <p:extLst>
              <p:ext uri="{D42A27DB-BD31-4B8C-83A1-F6EECF244321}">
                <p14:modId xmlns:p14="http://schemas.microsoft.com/office/powerpoint/2010/main" val="106749466"/>
              </p:ext>
            </p:extLst>
          </p:nvPr>
        </p:nvGraphicFramePr>
        <p:xfrm>
          <a:off x="827584" y="1340768"/>
          <a:ext cx="6768752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732040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F3410C-A297-49DA-A71A-99254A6269BD}" type="slidenum">
              <a:rPr lang="cs-CZ"/>
              <a:pPr>
                <a:defRPr/>
              </a:pPr>
              <a:t>18</a:t>
            </a:fld>
            <a:endParaRPr lang="cs-CZ" dirty="0"/>
          </a:p>
        </p:txBody>
      </p:sp>
      <p:sp>
        <p:nvSpPr>
          <p:cNvPr id="12" name="Nadpis 1"/>
          <p:cNvSpPr txBox="1">
            <a:spLocks/>
          </p:cNvSpPr>
          <p:nvPr/>
        </p:nvSpPr>
        <p:spPr bwMode="auto">
          <a:xfrm>
            <a:off x="1579563" y="2110"/>
            <a:ext cx="7564437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 algn="l" eaLnBrk="1" fontAlgn="auto" hangingPunct="1">
              <a:spcAft>
                <a:spcPts val="0"/>
              </a:spcAft>
              <a:defRPr/>
            </a:pPr>
            <a:r>
              <a:rPr lang="cs-CZ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PVČ 2012 - 2014</a:t>
            </a:r>
            <a:endParaRPr lang="cs-CZ" sz="3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962025" y="1165592"/>
            <a:ext cx="7225803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sz="2400" b="1" dirty="0"/>
          </a:p>
          <a:p>
            <a:endParaRPr lang="cs-CZ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cs-CZ" sz="2400" dirty="0"/>
              <a:t>náklady na jednoho účastníka se pohybují okolo </a:t>
            </a:r>
            <a:r>
              <a:rPr lang="cs-CZ" sz="2400" b="1" dirty="0"/>
              <a:t>5 </a:t>
            </a:r>
            <a:r>
              <a:rPr lang="cs-CZ" sz="2400" b="1" dirty="0" smtClean="0"/>
              <a:t>Kč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cs-CZ" sz="2400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cs-CZ" sz="2400" dirty="0"/>
              <a:t>na jednoho příslušníka realizujícího PVČ připadlo </a:t>
            </a:r>
            <a:r>
              <a:rPr lang="cs-CZ" sz="2400" b="1" dirty="0"/>
              <a:t>142</a:t>
            </a:r>
            <a:r>
              <a:rPr lang="cs-CZ" sz="2400" dirty="0"/>
              <a:t> </a:t>
            </a:r>
            <a:r>
              <a:rPr lang="cs-CZ" sz="2400" dirty="0" smtClean="0"/>
              <a:t>účastníků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cs-CZ" sz="2400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cs-CZ" sz="2400" dirty="0"/>
              <a:t>jedna akce vyšla na cca </a:t>
            </a:r>
            <a:r>
              <a:rPr lang="cs-CZ" sz="2400" b="1" dirty="0"/>
              <a:t>314 </a:t>
            </a:r>
            <a:r>
              <a:rPr lang="cs-CZ" sz="2400" b="1" dirty="0" smtClean="0"/>
              <a:t>Kč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cs-CZ" sz="2400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cs-CZ" sz="2400" dirty="0"/>
              <a:t>jednu akci realizují </a:t>
            </a:r>
            <a:r>
              <a:rPr lang="cs-CZ" sz="2400" b="1" dirty="0"/>
              <a:t>2 – 3 </a:t>
            </a:r>
            <a:r>
              <a:rPr lang="cs-CZ" sz="2400" dirty="0" smtClean="0"/>
              <a:t>příslušníci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cs-CZ" sz="2400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cs-CZ" sz="2400" dirty="0"/>
              <a:t>jednu akci navštíví cca </a:t>
            </a:r>
            <a:r>
              <a:rPr lang="cs-CZ" sz="2400" b="1" dirty="0"/>
              <a:t>60</a:t>
            </a:r>
            <a:r>
              <a:rPr lang="cs-CZ" sz="2400" dirty="0"/>
              <a:t> osob</a:t>
            </a:r>
          </a:p>
        </p:txBody>
      </p:sp>
    </p:spTree>
    <p:extLst>
      <p:ext uri="{BB962C8B-B14F-4D97-AF65-F5344CB8AC3E}">
        <p14:creationId xmlns:p14="http://schemas.microsoft.com/office/powerpoint/2010/main" val="1442161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F3410C-A297-49DA-A71A-99254A6269BD}" type="slidenum">
              <a:rPr lang="cs-CZ"/>
              <a:pPr>
                <a:defRPr/>
              </a:pPr>
              <a:t>19</a:t>
            </a:fld>
            <a:endParaRPr lang="cs-CZ" dirty="0"/>
          </a:p>
        </p:txBody>
      </p:sp>
      <p:sp>
        <p:nvSpPr>
          <p:cNvPr id="12" name="Nadpis 1"/>
          <p:cNvSpPr txBox="1">
            <a:spLocks/>
          </p:cNvSpPr>
          <p:nvPr/>
        </p:nvSpPr>
        <p:spPr bwMode="auto">
          <a:xfrm>
            <a:off x="1579563" y="2110"/>
            <a:ext cx="7564437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 algn="l" eaLnBrk="1" fontAlgn="auto" hangingPunct="1">
              <a:spcAft>
                <a:spcPts val="0"/>
              </a:spcAft>
              <a:defRPr/>
            </a:pPr>
            <a:r>
              <a:rPr lang="cs-CZ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PVČ 2012 - 2014</a:t>
            </a:r>
            <a:endParaRPr lang="cs-CZ" sz="3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Graf 4"/>
          <p:cNvGraphicFramePr/>
          <p:nvPr>
            <p:extLst>
              <p:ext uri="{D42A27DB-BD31-4B8C-83A1-F6EECF244321}">
                <p14:modId xmlns:p14="http://schemas.microsoft.com/office/powerpoint/2010/main" val="1156979620"/>
              </p:ext>
            </p:extLst>
          </p:nvPr>
        </p:nvGraphicFramePr>
        <p:xfrm>
          <a:off x="971600" y="1268760"/>
          <a:ext cx="6912768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76576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F3410C-A297-49DA-A71A-99254A6269BD}" type="slidenum">
              <a:rPr lang="cs-CZ"/>
              <a:pPr>
                <a:defRPr/>
              </a:pPr>
              <a:t>2</a:t>
            </a:fld>
            <a:endParaRPr lang="cs-CZ"/>
          </a:p>
        </p:txBody>
      </p:sp>
      <p:sp>
        <p:nvSpPr>
          <p:cNvPr id="4" name="TextovéPole 3"/>
          <p:cNvSpPr txBox="1"/>
          <p:nvPr/>
        </p:nvSpPr>
        <p:spPr>
          <a:xfrm>
            <a:off x="899592" y="1700808"/>
            <a:ext cx="722580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800" b="1" dirty="0" smtClean="0"/>
              <a:t>Pokyn č. 6/2015 – k realizaci PVČ u HZS ČR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cs-CZ" sz="2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800" b="1" dirty="0" smtClean="0"/>
              <a:t>meziresortní pracovní skupina k analýze stávajícího systému výchovy a vzdělávání – úkol č. </a:t>
            </a:r>
            <a:r>
              <a:rPr lang="cs-CZ" sz="2800" b="1" smtClean="0"/>
              <a:t>19</a:t>
            </a:r>
            <a:endParaRPr lang="cs-CZ" sz="2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cs-CZ" sz="2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800" b="1" dirty="0" smtClean="0"/>
              <a:t>skupina k plnění úkolu č. 7 (PVČ) – dosavadní činnost skupiny </a:t>
            </a:r>
          </a:p>
        </p:txBody>
      </p:sp>
    </p:spTree>
    <p:extLst>
      <p:ext uri="{BB962C8B-B14F-4D97-AF65-F5344CB8AC3E}">
        <p14:creationId xmlns:p14="http://schemas.microsoft.com/office/powerpoint/2010/main" val="800842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F3410C-A297-49DA-A71A-99254A6269BD}" type="slidenum">
              <a:rPr lang="cs-CZ"/>
              <a:pPr>
                <a:defRPr/>
              </a:pPr>
              <a:t>20</a:t>
            </a:fld>
            <a:endParaRPr lang="cs-CZ" dirty="0"/>
          </a:p>
        </p:txBody>
      </p:sp>
      <p:sp>
        <p:nvSpPr>
          <p:cNvPr id="12" name="Nadpis 1"/>
          <p:cNvSpPr txBox="1">
            <a:spLocks/>
          </p:cNvSpPr>
          <p:nvPr/>
        </p:nvSpPr>
        <p:spPr bwMode="auto">
          <a:xfrm>
            <a:off x="1579563" y="2110"/>
            <a:ext cx="7564437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 algn="l" eaLnBrk="1" fontAlgn="auto" hangingPunct="1">
              <a:spcAft>
                <a:spcPts val="0"/>
              </a:spcAft>
              <a:defRPr/>
            </a:pPr>
            <a:r>
              <a:rPr lang="cs-CZ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Pracovní skupiny</a:t>
            </a:r>
            <a:endParaRPr lang="cs-CZ" sz="3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962025" y="1165592"/>
            <a:ext cx="7225803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/>
              <a:t>Nejbližší postup</a:t>
            </a:r>
            <a:endParaRPr lang="cs-CZ" sz="2400" b="1" dirty="0"/>
          </a:p>
          <a:p>
            <a:endParaRPr lang="cs-CZ" dirty="0" smtClean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cs-CZ" sz="2400" dirty="0" smtClean="0"/>
              <a:t>na základě výsledků analýzy stanovit možný vývoj PVČ u HZS ČR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cs-CZ" sz="2400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cs-CZ" sz="2400" dirty="0" smtClean="0"/>
              <a:t>vytvořit základní materiál pro realizaci PVČ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cs-CZ" sz="2400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cs-CZ" sz="2400" dirty="0" smtClean="0"/>
              <a:t>navrhnout možnosti sledování výsledků jednotlivých projektů v závislosti na finanční závislosti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cs-CZ" sz="2400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cs-CZ" sz="2400" dirty="0" smtClean="0"/>
          </a:p>
          <a:p>
            <a:pPr lvl="0"/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3978327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F3410C-A297-49DA-A71A-99254A6269BD}" type="slidenum">
              <a:rPr lang="cs-CZ"/>
              <a:pPr>
                <a:defRPr/>
              </a:pPr>
              <a:t>21</a:t>
            </a:fld>
            <a:endParaRPr lang="cs-CZ" dirty="0"/>
          </a:p>
        </p:txBody>
      </p:sp>
      <p:sp>
        <p:nvSpPr>
          <p:cNvPr id="12" name="Nadpis 1"/>
          <p:cNvSpPr txBox="1">
            <a:spLocks/>
          </p:cNvSpPr>
          <p:nvPr/>
        </p:nvSpPr>
        <p:spPr bwMode="auto">
          <a:xfrm>
            <a:off x="1043608" y="2204864"/>
            <a:ext cx="7564437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 algn="l" eaLnBrk="1" fontAlgn="auto" hangingPunct="1">
              <a:spcAft>
                <a:spcPts val="0"/>
              </a:spcAft>
              <a:defRPr/>
            </a:pPr>
            <a:r>
              <a:rPr lang="cs-CZ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Děkuji za pozornost.</a:t>
            </a:r>
            <a:endParaRPr lang="cs-CZ" sz="3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9968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F3410C-A297-49DA-A71A-99254A6269BD}" type="slidenum">
              <a:rPr lang="cs-CZ"/>
              <a:pPr>
                <a:defRPr/>
              </a:pPr>
              <a:t>3</a:t>
            </a:fld>
            <a:endParaRPr lang="cs-CZ"/>
          </a:p>
        </p:txBody>
      </p:sp>
      <p:sp>
        <p:nvSpPr>
          <p:cNvPr id="14" name="Nadpis 1"/>
          <p:cNvSpPr txBox="1">
            <a:spLocks/>
          </p:cNvSpPr>
          <p:nvPr/>
        </p:nvSpPr>
        <p:spPr bwMode="auto">
          <a:xfrm>
            <a:off x="1577113" y="0"/>
            <a:ext cx="7564437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 algn="l" eaLnBrk="1" fontAlgn="auto" hangingPunct="1">
              <a:spcAft>
                <a:spcPts val="0"/>
              </a:spcAft>
              <a:defRPr/>
            </a:pPr>
            <a:r>
              <a:rPr lang="cs-CZ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Sbírka interních aktů řízení</a:t>
            </a:r>
            <a:endParaRPr lang="cs-CZ" sz="3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962025" y="1165592"/>
            <a:ext cx="722580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/>
              <a:t>Pokyn č. 8/2011</a:t>
            </a:r>
          </a:p>
          <a:p>
            <a:endParaRPr lang="cs-CZ" sz="24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400" b="1" dirty="0" smtClean="0"/>
              <a:t>zavedení funkce koordinátora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400" b="1" dirty="0" smtClean="0"/>
              <a:t>plán PVČ na daný kalendářní rok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400" b="1" dirty="0" smtClean="0"/>
              <a:t>vyhodnocení činnosti za kalendářní rok</a:t>
            </a:r>
          </a:p>
        </p:txBody>
      </p:sp>
      <p:sp>
        <p:nvSpPr>
          <p:cNvPr id="2" name="Šipka doprava se zářezem 1"/>
          <p:cNvSpPr/>
          <p:nvPr/>
        </p:nvSpPr>
        <p:spPr>
          <a:xfrm rot="5400000">
            <a:off x="3239852" y="3465004"/>
            <a:ext cx="1080120" cy="72008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TextovéPole 5"/>
          <p:cNvSpPr txBox="1"/>
          <p:nvPr/>
        </p:nvSpPr>
        <p:spPr>
          <a:xfrm>
            <a:off x="962024" y="4365104"/>
            <a:ext cx="722580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sz="24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400" b="1" dirty="0" smtClean="0"/>
              <a:t>vznik sítě koordinátorů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400" b="1" dirty="0" smtClean="0"/>
              <a:t>předávání zkušeností, materiálů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400" b="1" dirty="0" smtClean="0"/>
              <a:t>zvýšení spolupráce napříč HZS</a:t>
            </a:r>
          </a:p>
        </p:txBody>
      </p:sp>
    </p:spTree>
    <p:extLst>
      <p:ext uri="{BB962C8B-B14F-4D97-AF65-F5344CB8AC3E}">
        <p14:creationId xmlns:p14="http://schemas.microsoft.com/office/powerpoint/2010/main" val="3163511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03648" y="1772816"/>
            <a:ext cx="7498080" cy="4800600"/>
          </a:xfrm>
        </p:spPr>
        <p:txBody>
          <a:bodyPr>
            <a:normAutofit/>
          </a:bodyPr>
          <a:lstStyle/>
          <a:p>
            <a:r>
              <a:rPr lang="cs-CZ" sz="2400" dirty="0" smtClean="0"/>
              <a:t>Pokyn generálního ředitele HZS ČR  č. 6 k realizaci PVČ u HZS ČR ze dne 4. února 2015</a:t>
            </a:r>
          </a:p>
          <a:p>
            <a:r>
              <a:rPr lang="cs-CZ" sz="2400" dirty="0" smtClean="0"/>
              <a:t>nové:</a:t>
            </a:r>
          </a:p>
          <a:p>
            <a:pPr lvl="1"/>
            <a:r>
              <a:rPr lang="cs-CZ" sz="2400" b="1" dirty="0" smtClean="0"/>
              <a:t>pracovní skupina PVČ/PVČ GŘ HZS ČR</a:t>
            </a:r>
          </a:p>
          <a:p>
            <a:pPr lvl="2"/>
            <a:r>
              <a:rPr lang="cs-CZ" dirty="0" smtClean="0"/>
              <a:t>jmenuje ředitel HZS kraje/náměstek generálního ředitele pro PRE a CNP,</a:t>
            </a:r>
          </a:p>
          <a:p>
            <a:pPr lvl="2"/>
            <a:r>
              <a:rPr lang="cs-CZ" dirty="0" smtClean="0"/>
              <a:t>řídí koordinátor PVČ HZS kraje/celostátní koordinátor PVČ,</a:t>
            </a:r>
          </a:p>
          <a:p>
            <a:pPr lvl="2"/>
            <a:r>
              <a:rPr lang="cs-CZ" dirty="0" smtClean="0"/>
              <a:t>další členové – PRE, IZS, TM (mnohdy má i více členů).</a:t>
            </a:r>
          </a:p>
          <a:p>
            <a:pPr marL="411480" lvl="1" indent="0">
              <a:buNone/>
            </a:pPr>
            <a:endParaRPr lang="cs-CZ" sz="2000" dirty="0"/>
          </a:p>
        </p:txBody>
      </p:sp>
      <p:sp>
        <p:nvSpPr>
          <p:cNvPr id="6" name="Nadpis 1"/>
          <p:cNvSpPr txBox="1">
            <a:spLocks/>
          </p:cNvSpPr>
          <p:nvPr/>
        </p:nvSpPr>
        <p:spPr bwMode="auto">
          <a:xfrm>
            <a:off x="1577113" y="0"/>
            <a:ext cx="7564437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 algn="l" eaLnBrk="1" fontAlgn="auto" hangingPunct="1">
              <a:spcAft>
                <a:spcPts val="0"/>
              </a:spcAft>
              <a:defRPr/>
            </a:pPr>
            <a:r>
              <a:rPr lang="cs-CZ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Sbírka interních aktů řízení</a:t>
            </a:r>
            <a:endParaRPr lang="cs-CZ" sz="3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7335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43608" y="1268760"/>
            <a:ext cx="7858120" cy="5304656"/>
          </a:xfrm>
        </p:spPr>
        <p:txBody>
          <a:bodyPr>
            <a:normAutofit/>
          </a:bodyPr>
          <a:lstStyle/>
          <a:p>
            <a:r>
              <a:rPr lang="cs-CZ" sz="2400" b="1" dirty="0" smtClean="0"/>
              <a:t>Činnost pracovní skupiny:</a:t>
            </a:r>
          </a:p>
          <a:p>
            <a:pPr lvl="1"/>
            <a:r>
              <a:rPr lang="cs-CZ" sz="2400" dirty="0" smtClean="0"/>
              <a:t>plánuje</a:t>
            </a:r>
            <a:r>
              <a:rPr lang="cs-CZ" sz="2400" dirty="0"/>
              <a:t>, realizuje a vyhodnocuje PVČ u HZS kraje,</a:t>
            </a:r>
          </a:p>
          <a:p>
            <a:pPr lvl="1"/>
            <a:r>
              <a:rPr lang="cs-CZ" sz="2400" dirty="0" smtClean="0"/>
              <a:t>spolupracuje </a:t>
            </a:r>
            <a:r>
              <a:rPr lang="cs-CZ" sz="2400" dirty="0"/>
              <a:t>na tvorbě vzdělávacích materiálů v oblasti </a:t>
            </a:r>
            <a:r>
              <a:rPr lang="cs-CZ" sz="2400" dirty="0" smtClean="0"/>
              <a:t>PVČ,</a:t>
            </a:r>
            <a:endParaRPr lang="cs-CZ" sz="2400" dirty="0"/>
          </a:p>
          <a:p>
            <a:pPr lvl="1"/>
            <a:r>
              <a:rPr lang="cs-CZ" sz="2400" dirty="0"/>
              <a:t>zpracovává plán PVČ HZS kraje; při jeho zpracování vychází z hlavního zaměření </a:t>
            </a:r>
            <a:r>
              <a:rPr lang="cs-CZ" sz="2400" dirty="0" smtClean="0"/>
              <a:t>PVČ HZS </a:t>
            </a:r>
            <a:r>
              <a:rPr lang="cs-CZ" sz="2400" dirty="0"/>
              <a:t>ČR a plánu PVČ generálního ředitelství na daný kalendářní rok, </a:t>
            </a:r>
          </a:p>
          <a:p>
            <a:pPr lvl="1"/>
            <a:r>
              <a:rPr lang="cs-CZ" sz="2400" dirty="0" smtClean="0"/>
              <a:t>zpracovává zprávu o </a:t>
            </a:r>
            <a:r>
              <a:rPr lang="cs-CZ" sz="2400" dirty="0"/>
              <a:t>činnosti HZS kraje v oblasti PVČ za uplynulý kalendářní rok, </a:t>
            </a:r>
          </a:p>
          <a:p>
            <a:pPr lvl="1"/>
            <a:endParaRPr lang="cs-CZ" sz="3200" dirty="0"/>
          </a:p>
        </p:txBody>
      </p:sp>
      <p:sp>
        <p:nvSpPr>
          <p:cNvPr id="5" name="Nadpis 1"/>
          <p:cNvSpPr txBox="1">
            <a:spLocks/>
          </p:cNvSpPr>
          <p:nvPr/>
        </p:nvSpPr>
        <p:spPr bwMode="auto">
          <a:xfrm>
            <a:off x="1577113" y="0"/>
            <a:ext cx="7564437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 algn="l" eaLnBrk="1" fontAlgn="auto" hangingPunct="1">
              <a:spcAft>
                <a:spcPts val="0"/>
              </a:spcAft>
              <a:defRPr/>
            </a:pPr>
            <a:r>
              <a:rPr lang="cs-CZ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Sbírka interních aktů řízení</a:t>
            </a:r>
            <a:endParaRPr lang="cs-CZ" sz="3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761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43608" y="1268760"/>
            <a:ext cx="7858120" cy="5304656"/>
          </a:xfrm>
        </p:spPr>
        <p:txBody>
          <a:bodyPr>
            <a:normAutofit/>
          </a:bodyPr>
          <a:lstStyle/>
          <a:p>
            <a:r>
              <a:rPr lang="cs-CZ" sz="2400" b="1" dirty="0" smtClean="0"/>
              <a:t>Činnost pracovní skupiny:</a:t>
            </a:r>
          </a:p>
          <a:p>
            <a:pPr lvl="1"/>
            <a:endParaRPr lang="cs-CZ" sz="2400" dirty="0" smtClean="0"/>
          </a:p>
          <a:p>
            <a:pPr lvl="1"/>
            <a:r>
              <a:rPr lang="cs-CZ" sz="2400" dirty="0" smtClean="0"/>
              <a:t>podle aktuální potřeby navrhuje realizaci dalších úkolů a opatření v oblasti PVČ,</a:t>
            </a:r>
          </a:p>
          <a:p>
            <a:pPr lvl="1"/>
            <a:r>
              <a:rPr lang="cs-CZ" sz="2400" dirty="0" smtClean="0"/>
              <a:t>schází se nejméně jedenkrát za čtvrt roku,</a:t>
            </a:r>
          </a:p>
          <a:p>
            <a:pPr lvl="1"/>
            <a:r>
              <a:rPr lang="cs-CZ" sz="2400" dirty="0" smtClean="0"/>
              <a:t>svolává ji koordinátor PVČ HZS kraje, nebo může být svolána skupinou PVČ generálního ředitelství,</a:t>
            </a:r>
          </a:p>
          <a:p>
            <a:pPr lvl="1"/>
            <a:r>
              <a:rPr lang="cs-CZ" sz="2400" dirty="0" smtClean="0"/>
              <a:t>v případě potřeby může podnět k jejímu svolání podat kterýkoliv její člen.</a:t>
            </a:r>
          </a:p>
          <a:p>
            <a:pPr lvl="1"/>
            <a:endParaRPr lang="cs-CZ" sz="3200" dirty="0"/>
          </a:p>
        </p:txBody>
      </p:sp>
      <p:sp>
        <p:nvSpPr>
          <p:cNvPr id="5" name="Nadpis 1"/>
          <p:cNvSpPr txBox="1">
            <a:spLocks/>
          </p:cNvSpPr>
          <p:nvPr/>
        </p:nvSpPr>
        <p:spPr bwMode="auto">
          <a:xfrm>
            <a:off x="1577113" y="0"/>
            <a:ext cx="7564437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 algn="l" eaLnBrk="1" fontAlgn="auto" hangingPunct="1">
              <a:spcAft>
                <a:spcPts val="0"/>
              </a:spcAft>
              <a:defRPr/>
            </a:pPr>
            <a:r>
              <a:rPr lang="cs-CZ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Sbírka interních aktů řízení</a:t>
            </a:r>
            <a:endParaRPr lang="cs-CZ" sz="3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937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213872" y="1340768"/>
            <a:ext cx="7930128" cy="4800600"/>
          </a:xfrm>
        </p:spPr>
        <p:txBody>
          <a:bodyPr>
            <a:normAutofit/>
          </a:bodyPr>
          <a:lstStyle/>
          <a:p>
            <a:pPr marL="82296" indent="0">
              <a:buNone/>
            </a:pPr>
            <a:endParaRPr lang="cs-CZ" sz="2600" dirty="0" smtClean="0"/>
          </a:p>
          <a:p>
            <a:r>
              <a:rPr lang="cs-CZ" sz="2400" b="1" dirty="0" smtClean="0"/>
              <a:t>Financování PVČ</a:t>
            </a:r>
          </a:p>
          <a:p>
            <a:pPr lvl="1"/>
            <a:r>
              <a:rPr lang="cs-CZ" sz="2400" dirty="0" smtClean="0"/>
              <a:t>v roce 2015 – finance byly převedeny z rozpočtu MV-GŘ HZS ČR do rozpočtů HZS krajů,</a:t>
            </a:r>
          </a:p>
          <a:p>
            <a:pPr lvl="1"/>
            <a:r>
              <a:rPr lang="cs-CZ" sz="2400" dirty="0" smtClean="0"/>
              <a:t>od roku 2016 </a:t>
            </a:r>
            <a:r>
              <a:rPr lang="cs-CZ" sz="2400" dirty="0"/>
              <a:t>– HZS kraje </a:t>
            </a:r>
            <a:r>
              <a:rPr lang="cs-CZ" sz="2400" dirty="0" smtClean="0"/>
              <a:t>vyčlení ve svém rozpočtu na příslušný rok dle potřeb uvedených v Plánu PVČ,</a:t>
            </a:r>
          </a:p>
          <a:p>
            <a:pPr lvl="1"/>
            <a:r>
              <a:rPr lang="cs-CZ" sz="2400" dirty="0" smtClean="0"/>
              <a:t>návrh finančního </a:t>
            </a:r>
            <a:r>
              <a:rPr lang="cs-CZ" sz="2400" dirty="0"/>
              <a:t>zabezpečení PVČ HZS kraje na příslušný kalendářní rok zpracovává náměstek ředitele HZS kraje pro prevenci a civilní nouzovou připravenost a předkládá jej ke schválení řediteli HZS </a:t>
            </a:r>
            <a:r>
              <a:rPr lang="cs-CZ" sz="2400" dirty="0" smtClean="0"/>
              <a:t>kraje.</a:t>
            </a:r>
          </a:p>
          <a:p>
            <a:pPr marL="457200" lvl="1" indent="0">
              <a:buNone/>
            </a:pPr>
            <a:endParaRPr lang="cs-CZ" sz="1600" dirty="0" smtClean="0"/>
          </a:p>
        </p:txBody>
      </p:sp>
      <p:sp>
        <p:nvSpPr>
          <p:cNvPr id="5" name="Nadpis 1"/>
          <p:cNvSpPr txBox="1">
            <a:spLocks/>
          </p:cNvSpPr>
          <p:nvPr/>
        </p:nvSpPr>
        <p:spPr bwMode="auto">
          <a:xfrm>
            <a:off x="1577113" y="0"/>
            <a:ext cx="7564437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 algn="l" eaLnBrk="1" fontAlgn="auto" hangingPunct="1">
              <a:spcAft>
                <a:spcPts val="0"/>
              </a:spcAft>
              <a:defRPr/>
            </a:pPr>
            <a:r>
              <a:rPr lang="cs-CZ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Sbírka interních aktů řízení</a:t>
            </a:r>
            <a:endParaRPr lang="cs-CZ" sz="3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6092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F3410C-A297-49DA-A71A-99254A6269BD}" type="slidenum">
              <a:rPr lang="cs-CZ"/>
              <a:pPr>
                <a:defRPr/>
              </a:pPr>
              <a:t>8</a:t>
            </a:fld>
            <a:endParaRPr lang="cs-CZ"/>
          </a:p>
        </p:txBody>
      </p:sp>
      <p:sp>
        <p:nvSpPr>
          <p:cNvPr id="14" name="Nadpis 1"/>
          <p:cNvSpPr txBox="1">
            <a:spLocks/>
          </p:cNvSpPr>
          <p:nvPr/>
        </p:nvSpPr>
        <p:spPr bwMode="auto">
          <a:xfrm>
            <a:off x="1577113" y="0"/>
            <a:ext cx="7564437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 algn="l" eaLnBrk="1" fontAlgn="auto" hangingPunct="1">
              <a:spcAft>
                <a:spcPts val="0"/>
              </a:spcAft>
              <a:defRPr/>
            </a:pPr>
            <a:r>
              <a:rPr lang="cs-CZ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Pracovní skupiny</a:t>
            </a:r>
            <a:endParaRPr lang="cs-CZ" sz="3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611560" y="1988840"/>
            <a:ext cx="779229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dirty="0"/>
              <a:t>Skupina k plnění úkolu č. 19 – </a:t>
            </a:r>
            <a:r>
              <a:rPr lang="cs-CZ" sz="2000" i="1" dirty="0"/>
              <a:t>cestou meziresortní pracovní skupiny analyzovat stávající systém výchovy a vzdělávání v oblasti ochrany obyvatelstva (vzdělávání obyvatelstva, odborníků, učitelů, lektorů apod.), navrhnout systémové změny a opatření k odstranění stávajících nedostatků a tento systém legislativně zakotvit</a:t>
            </a:r>
            <a:endParaRPr lang="cs-CZ" dirty="0"/>
          </a:p>
          <a:p>
            <a:r>
              <a:rPr lang="cs-CZ" sz="2000" dirty="0"/>
              <a:t> </a:t>
            </a:r>
            <a:endParaRPr lang="cs-CZ" sz="2000" dirty="0" smtClean="0"/>
          </a:p>
          <a:p>
            <a:r>
              <a:rPr lang="cs-CZ" b="1" dirty="0"/>
              <a:t>Termín:</a:t>
            </a:r>
            <a:r>
              <a:rPr lang="cs-CZ" dirty="0"/>
              <a:t> 2020</a:t>
            </a:r>
          </a:p>
          <a:p>
            <a:r>
              <a:rPr lang="cs-CZ" b="1" dirty="0"/>
              <a:t>Odpovídá:</a:t>
            </a:r>
            <a:r>
              <a:rPr lang="cs-CZ" dirty="0"/>
              <a:t> MV, MŠMT</a:t>
            </a:r>
          </a:p>
          <a:p>
            <a:r>
              <a:rPr lang="cs-CZ" b="1" dirty="0"/>
              <a:t>Součinnost:</a:t>
            </a:r>
            <a:r>
              <a:rPr lang="cs-CZ" dirty="0"/>
              <a:t> dotčená ministerstva a jiné ústřední správní </a:t>
            </a:r>
            <a:r>
              <a:rPr lang="cs-CZ" dirty="0" smtClean="0"/>
              <a:t>úřady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91824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A67C6C-07C9-416F-968B-4C7CADFE13D3}" type="slidenum">
              <a:rPr lang="cs-CZ" smtClean="0"/>
              <a:pPr>
                <a:defRPr/>
              </a:pPr>
              <a:t>9</a:t>
            </a:fld>
            <a:endParaRPr lang="cs-CZ"/>
          </a:p>
        </p:txBody>
      </p:sp>
      <p:sp>
        <p:nvSpPr>
          <p:cNvPr id="3" name="Obdélník 2"/>
          <p:cNvSpPr/>
          <p:nvPr/>
        </p:nvSpPr>
        <p:spPr>
          <a:xfrm>
            <a:off x="779240" y="1707525"/>
            <a:ext cx="684076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000" dirty="0"/>
              <a:t>Ke splnění úkolu meziresortní pracovní skupina složená ze zástupců:</a:t>
            </a:r>
            <a:endParaRPr lang="cs-CZ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cs-CZ" sz="2000" dirty="0"/>
              <a:t>Ministerstva obrany</a:t>
            </a:r>
            <a:endParaRPr lang="cs-CZ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cs-CZ" sz="2000" dirty="0"/>
              <a:t>Ministerstva zdravotnictví</a:t>
            </a:r>
            <a:endParaRPr lang="cs-CZ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cs-CZ" sz="2000" dirty="0"/>
              <a:t>Ministerstva dopravy</a:t>
            </a:r>
            <a:endParaRPr lang="cs-CZ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cs-CZ" sz="2000" dirty="0"/>
              <a:t>Ministerstva školství, mládeže a tělovýchovy</a:t>
            </a:r>
            <a:endParaRPr lang="cs-CZ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cs-CZ" sz="2000" b="1" dirty="0"/>
              <a:t>Ministerstva vnitra</a:t>
            </a:r>
            <a:endParaRPr lang="cs-CZ" b="1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cs-CZ" sz="2000" dirty="0"/>
              <a:t>Generálního ředitelství HZS ČR</a:t>
            </a:r>
            <a:endParaRPr lang="cs-CZ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cs-CZ" sz="2000" dirty="0"/>
              <a:t>Policejního prezidia</a:t>
            </a:r>
            <a:endParaRPr lang="cs-CZ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cs-CZ" sz="2000" dirty="0"/>
              <a:t>Odboru bezpečnostní politiky MV</a:t>
            </a:r>
            <a:endParaRPr lang="cs-CZ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cs-CZ" sz="2000" dirty="0"/>
              <a:t>Odboru prevence kriminality MV</a:t>
            </a:r>
            <a:endParaRPr lang="cs-CZ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cs-CZ" sz="2000" dirty="0"/>
              <a:t>Pedagogické fakulty Masarykovy univerzity v Brně</a:t>
            </a:r>
            <a:endParaRPr lang="cs-CZ" dirty="0"/>
          </a:p>
          <a:p>
            <a:r>
              <a:rPr lang="cs-CZ" sz="2000" dirty="0"/>
              <a:t> </a:t>
            </a:r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 bwMode="auto">
          <a:xfrm>
            <a:off x="1577113" y="0"/>
            <a:ext cx="7564437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 algn="l" eaLnBrk="1" fontAlgn="auto" hangingPunct="1">
              <a:spcAft>
                <a:spcPts val="0"/>
              </a:spcAft>
              <a:defRPr/>
            </a:pPr>
            <a:r>
              <a:rPr lang="cs-CZ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Pracovní skupiny</a:t>
            </a:r>
            <a:endParaRPr lang="cs-CZ" sz="3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0813020"/>
      </p:ext>
    </p:extLst>
  </p:cSld>
  <p:clrMapOvr>
    <a:masterClrMapping/>
  </p:clrMapOvr>
</p:sld>
</file>

<file path=ppt/theme/theme1.xml><?xml version="1.0" encoding="utf-8"?>
<a:theme xmlns:a="http://schemas.openxmlformats.org/drawingml/2006/main" name="Priorita_1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Priorita_1</Template>
  <TotalTime>3191</TotalTime>
  <Words>703</Words>
  <Application>Microsoft Office PowerPoint</Application>
  <PresentationFormat>Předvádění na obrazovce (4:3)</PresentationFormat>
  <Paragraphs>166</Paragraphs>
  <Slides>21</Slides>
  <Notes>17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21</vt:i4>
      </vt:variant>
    </vt:vector>
  </HeadingPairs>
  <TitlesOfParts>
    <vt:vector size="24" baseType="lpstr">
      <vt:lpstr>Arial</vt:lpstr>
      <vt:lpstr>Calibri</vt:lpstr>
      <vt:lpstr>Priorita_1</vt:lpstr>
      <vt:lpstr>Výchova a vzdělávání v kontextu nové koncepce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Jaromír Šiman</dc:creator>
  <cp:lastModifiedBy>Jaromír Šiman</cp:lastModifiedBy>
  <cp:revision>186</cp:revision>
  <cp:lastPrinted>2015-01-06T07:00:59Z</cp:lastPrinted>
  <dcterms:created xsi:type="dcterms:W3CDTF">2014-01-20T11:05:57Z</dcterms:created>
  <dcterms:modified xsi:type="dcterms:W3CDTF">2015-04-29T06:32:28Z</dcterms:modified>
</cp:coreProperties>
</file>