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 autoCompressPictures="0">
  <p:sldMasterIdLst>
    <p:sldMasterId id="2147483648" r:id="rId1"/>
  </p:sldMasterIdLst>
  <p:notesMasterIdLst>
    <p:notesMasterId r:id="rId10"/>
  </p:notesMasterIdLst>
  <p:sldIdLst>
    <p:sldId id="258" r:id="rId2"/>
    <p:sldId id="282" r:id="rId3"/>
    <p:sldId id="257" r:id="rId4"/>
    <p:sldId id="279" r:id="rId5"/>
    <p:sldId id="280" r:id="rId6"/>
    <p:sldId id="281" r:id="rId7"/>
    <p:sldId id="269" r:id="rId8"/>
    <p:sldId id="278" r:id="rId9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865" userDrawn="1">
          <p15:clr>
            <a:srgbClr val="A4A3A4"/>
          </p15:clr>
        </p15:guide>
        <p15:guide id="2" pos="399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2142"/>
    <a:srgbClr val="E0AD12"/>
    <a:srgbClr val="404040"/>
    <a:srgbClr val="0057A6"/>
    <a:srgbClr val="F27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47"/>
    <p:restoredTop sz="94497"/>
  </p:normalViewPr>
  <p:slideViewPr>
    <p:cSldViewPr snapToGrid="0" snapToObjects="1">
      <p:cViewPr varScale="1">
        <p:scale>
          <a:sx n="107" d="100"/>
          <a:sy n="107" d="100"/>
        </p:scale>
        <p:origin x="624" y="96"/>
      </p:cViewPr>
      <p:guideLst>
        <p:guide orient="horz" pos="1865"/>
        <p:guide pos="39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E8CF0-79B1-3347-AD71-E95D72AF73D1}" type="datetimeFigureOut">
              <a:rPr lang="cs-CZ" smtClean="0"/>
              <a:t>26.06.2025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B0FE2-E1E2-904A-9DC4-AE7CD282C9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21591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Titulní</a:t>
            </a:r>
            <a:r>
              <a:rPr lang="cs-CZ" baseline="0" dirty="0"/>
              <a:t> strana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úvodní fotku </a:t>
            </a:r>
            <a:r>
              <a:rPr lang="cs-CZ" baseline="0" dirty="0"/>
              <a:t>k tématu prezentace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název</a:t>
            </a:r>
            <a:r>
              <a:rPr lang="cs-CZ" baseline="0" dirty="0"/>
              <a:t> (nadpis titulky)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baseline="0" dirty="0"/>
              <a:t>podnadpis</a:t>
            </a:r>
            <a:r>
              <a:rPr lang="cs-CZ" baseline="0" dirty="0"/>
              <a:t> (podtitul nebo jméno prezentujícího).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baseline="0" dirty="0"/>
              <a:t>Dále obsahuje </a:t>
            </a:r>
            <a:r>
              <a:rPr lang="cs-CZ" b="1" baseline="0" dirty="0"/>
              <a:t>velký znak HZS ČR </a:t>
            </a:r>
            <a:r>
              <a:rPr lang="cs-CZ" baseline="0" dirty="0"/>
              <a:t>a </a:t>
            </a:r>
            <a:r>
              <a:rPr lang="cs-CZ" b="1" baseline="0" dirty="0"/>
              <a:t>vizuální prvek </a:t>
            </a:r>
            <a:r>
              <a:rPr lang="cs-CZ" baseline="0" dirty="0"/>
              <a:t>(žebřík). Pokud prezentující uzná za vhodné doplnit velký znak HZS ČR dalším znakem organizační součásti HZS ČR (např. HZS kraje) je nutné respektovat proporce obou znaků na základě konkrétní šířky a výšky velkého znaku HZS ČR. Přitom nesmí dojít k deformaci ani jednoho ze znaků.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428889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(žebřík).</a:t>
            </a:r>
            <a:r>
              <a:rPr lang="cs-CZ" b="1" dirty="0"/>
              <a:t> </a:t>
            </a:r>
            <a:r>
              <a:rPr lang="cs-CZ" b="0" dirty="0"/>
              <a:t>Použití grafického prvku je volitelné v případech, kdy např. zasahuje do textu nebo znemožňuje viditelnost ostatních prvků (graf, tabulka apod.)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06622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(žebřík).</a:t>
            </a:r>
            <a:r>
              <a:rPr lang="cs-CZ" b="1" dirty="0"/>
              <a:t> </a:t>
            </a:r>
            <a:r>
              <a:rPr lang="cs-CZ" b="0" dirty="0"/>
              <a:t>Použití grafického prvku je volitelné v případech, kdy např. zasahuje do textu nebo znemožňuje viditelnost ostatních prvků (graf, tabulka apod.)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03415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(žebřík).</a:t>
            </a:r>
            <a:r>
              <a:rPr lang="cs-CZ" b="1" dirty="0"/>
              <a:t> </a:t>
            </a:r>
            <a:r>
              <a:rPr lang="cs-CZ" b="0" dirty="0"/>
              <a:t>Použití grafického prvku je volitelné v případech, kdy např. zasahuje do textu nebo znemožňuje viditelnost ostatních prvků (graf, tabulka apod.)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2516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(žebřík).</a:t>
            </a:r>
            <a:r>
              <a:rPr lang="cs-CZ" b="1" dirty="0"/>
              <a:t> </a:t>
            </a:r>
            <a:r>
              <a:rPr lang="cs-CZ" b="0" dirty="0"/>
              <a:t>Použití grafického prvku je volitelné v případech, kdy např. zasahuje do textu nebo znemožňuje viditelnost ostatních prvků (graf, tabulka apod.)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35832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Strana s textem obsahuje: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vlastní 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grafický prvek</a:t>
            </a:r>
            <a:r>
              <a:rPr lang="cs-CZ" b="1" baseline="0" dirty="0"/>
              <a:t> (žebřík).</a:t>
            </a:r>
            <a:r>
              <a:rPr lang="cs-CZ" b="1" dirty="0"/>
              <a:t> </a:t>
            </a:r>
            <a:r>
              <a:rPr lang="cs-CZ" b="0" dirty="0"/>
              <a:t>Použití grafického prvku je volitelné v případech, kdy např. zasahuje do textu nebo znemožňuje viditelnost ostatních prvků (graf, tabulka apod.)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cs-CZ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8764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/>
              <a:t>Vzor předělové strany.</a:t>
            </a:r>
            <a:r>
              <a:rPr lang="cs-CZ" baseline="0" dirty="0"/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baseline="0" dirty="0"/>
              <a:t>Pokud zvolený obrázek svou koncepcí a světelností znesnadňuje čitelnost nápisů je možné zvolit </a:t>
            </a:r>
            <a:r>
              <a:rPr lang="cs-CZ" b="1" baseline="0" dirty="0"/>
              <a:t>variantu s podkladem </a:t>
            </a:r>
            <a:r>
              <a:rPr lang="cs-CZ" baseline="0" dirty="0"/>
              <a:t>v tmavě modré barvě, s průhledností 15%.</a:t>
            </a:r>
            <a:endParaRPr lang="cs-CZ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cs-CZ" dirty="0"/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44907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Závěrečná strana obsahuje: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nadpis (poděkování, místo pro dotazy)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podnadpis (jméno přednášejícího + příp. kontakt)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cs-CZ" b="1" dirty="0"/>
              <a:t>vizuální prvek </a:t>
            </a:r>
            <a:r>
              <a:rPr lang="cs-CZ" b="0" dirty="0"/>
              <a:t>(žebřík)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dirty="0"/>
              <a:t>Jako pozadí závěrečné strany může být</a:t>
            </a:r>
            <a:r>
              <a:rPr lang="cs-CZ" baseline="0" dirty="0"/>
              <a:t> užito </a:t>
            </a:r>
            <a:r>
              <a:rPr lang="cs-CZ" b="1" baseline="0" dirty="0"/>
              <a:t>základních barev </a:t>
            </a:r>
            <a:r>
              <a:rPr lang="cs-CZ" baseline="0" dirty="0"/>
              <a:t>(modrá, žlutá), nebo </a:t>
            </a:r>
            <a:r>
              <a:rPr lang="cs-CZ" b="1" baseline="0" dirty="0"/>
              <a:t>fotografie</a:t>
            </a:r>
            <a:r>
              <a:rPr lang="cs-CZ" b="0" baseline="0" dirty="0"/>
              <a:t>.</a:t>
            </a:r>
            <a:r>
              <a:rPr lang="cs-CZ" baseline="0" dirty="0"/>
              <a:t> 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0FE2-E1E2-904A-9DC4-AE7CD282C974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4614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AD277A9-B856-B340-A530-C17304BC1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178F563-369C-5A4D-BE0B-E453AFC071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CB487DC-16D5-404C-8B81-2B2808518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2FECD-1E72-FB41-8822-A3BE64C4A68B}" type="datetime1">
              <a:rPr lang="cs-CZ" smtClean="0"/>
              <a:t>26.06.2025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AAEDC41-B482-AA49-9E6E-DFAD50976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78FABB0B-0B4A-5745-B92C-630E3B242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31688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7D094A-4C53-C04C-AB9D-79E70A3D4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979426" cy="1325563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9F18358-54B0-AF45-8ED9-AB51D8DFC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979426" cy="4351338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51237743-36B8-0949-B1C0-EA9411A6FE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49"/>
            <a:ext cx="2743200" cy="365125"/>
          </a:xfrm>
          <a:prstGeom prst="rect">
            <a:avLst/>
          </a:prstGeom>
        </p:spPr>
        <p:txBody>
          <a:bodyPr/>
          <a:lstStyle/>
          <a:p>
            <a:fld id="{C6A972D7-40FB-7448-ABC9-75460B0AC77B}" type="datetime1">
              <a:rPr lang="cs-CZ" smtClean="0"/>
              <a:t>26.06.2025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14FA544-CC97-034E-814C-AD089528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180F2DB-CC55-C748-8335-7B96508BE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68450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BF1471-C045-224D-9CE9-DFA1BBC27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200" y="1709738"/>
            <a:ext cx="10985776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376514C-6F82-4B44-A8F3-110BEDE0F7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3200" y="4589463"/>
            <a:ext cx="1098577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CAFA0E9-EAF8-F64E-9C03-8D5A46A5E3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6C130-4171-BE48-A595-58627B83BEDD}" type="datetime1">
              <a:rPr lang="cs-CZ" smtClean="0"/>
              <a:t>26.06.2025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4DDB7C0-52C0-FA4E-A59C-2F2162D7A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5A27FA98-4ED8-1E42-B165-3ACEA9CF8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3155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C97B83F-591C-6544-8C80-989527A08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DFBE7A3-64A0-2141-A40E-BA5EA6ECD1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80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BE0F868-95BE-0947-9F25-44C905ADF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3269BF5-50F6-1943-8EF1-B347D1D7BD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71B4CC-30CC-C84D-B37C-1D78428F706F}" type="datetime1">
              <a:rPr lang="cs-CZ" smtClean="0"/>
              <a:t>26.06.2025</a:t>
            </a:fld>
            <a:endParaRPr lang="cs-CZ" dirty="0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6F9F227D-6041-8B4C-9771-D402AC4F9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:a16="http://schemas.microsoft.com/office/drawing/2014/main" id="{228E6BE9-49C5-6343-8BEE-4A8282FC6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7999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F321208-0496-AE48-92ED-8FE9DAA30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A6D7D0D-5470-7F48-B7B2-A634FFC2D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800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9717AAF6-02DE-F042-87BF-E61CB6C7FD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00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0F3AD56-C70B-7C48-8A70-8AEE002CDF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77FCD428-0BB3-F641-88ED-ABC421CBEC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73BFD8E-9D31-794A-BE6E-28ADEDE932C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B4716E-3ED8-D545-8305-7D4911F0F6BA}" type="datetime1">
              <a:rPr lang="cs-CZ" smtClean="0"/>
              <a:t>26.06.2025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A13D24D3-B108-DF43-A3B2-8A6920D0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10" name="Zástupný symbol pro číslo snímku 5">
            <a:extLst>
              <a:ext uri="{FF2B5EF4-FFF2-40B4-BE49-F238E27FC236}">
                <a16:creationId xmlns:a16="http://schemas.microsoft.com/office/drawing/2014/main" id="{587817CD-2939-C443-8278-6232A37A5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51394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E8173AF-5781-6C45-B4AA-D8FED4193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7CC8E6DD-BF8B-C04D-9C5B-84AF5CA8DC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2F33CD-EA7B-EA43-B9F2-E3A74D3A4D9F}" type="datetime1">
              <a:rPr lang="cs-CZ" smtClean="0"/>
              <a:t>26.06.2025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022ABB76-0B49-9242-ABA7-058A45DC3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9E7C415-DA57-DD4C-B655-74996FC6C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7090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D800CAC2-FBBA-BC4F-8A91-351E5A025D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C6E06C-F1D6-5648-BEA0-76B0B02DE5F1}" type="datetime1">
              <a:rPr lang="cs-CZ" smtClean="0"/>
              <a:t>26.06.2025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ED221D91-ABB4-EE45-8816-6F48DA539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5" name="Zástupný symbol pro číslo snímku 5">
            <a:extLst>
              <a:ext uri="{FF2B5EF4-FFF2-40B4-BE49-F238E27FC236}">
                <a16:creationId xmlns:a16="http://schemas.microsoft.com/office/drawing/2014/main" id="{E00ABDB3-A6E7-2241-A147-34B7B9CC8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91671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D473CC6-1246-B749-864B-7653371D8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2F27222-7D78-A645-B057-50E239526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0061CF6-61BA-4B45-825E-276289E1A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5A2D11B-E227-0544-A9DB-0F59E3DDFF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B5FD3E-B57D-354C-B782-2DF547263C92}" type="datetime1">
              <a:rPr lang="cs-CZ" smtClean="0"/>
              <a:t>26.06.2025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1F7CB9F-B0C7-0643-BA79-CFF6160CF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:a16="http://schemas.microsoft.com/office/drawing/2014/main" id="{C0037CCB-F8FB-8A48-AD92-987044923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5203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D93D03-C38C-7B4B-A843-8956A319A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41068AC1-89CD-374D-A090-6A825571F5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C3E93CE-6D1A-0540-A84D-B248B3500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48CB789-C2AA-E14C-9919-1D26B4C00C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5E13988-DBCB-D744-A4E7-B79542CFFA41}" type="datetime1">
              <a:rPr lang="cs-CZ" smtClean="0"/>
              <a:t>26.06.2025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83723E0C-A692-AA4D-A4CA-619D6B134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:a16="http://schemas.microsoft.com/office/drawing/2014/main" id="{4EC20064-E107-294C-A7E1-9046C285D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81112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3BD7EE-2445-A949-8828-586BCF9F2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A56447F-6070-B14D-A12B-36EBE5386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9407008-C721-A84E-9626-E40308415F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4C96FD7-A432-4746-854C-0B74EBBD8F67}" type="datetime1">
              <a:rPr lang="cs-CZ" smtClean="0"/>
              <a:t>26.06.2025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D8E526A-B29E-604A-8486-869B348B3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5F6A71B3-D04E-6249-9E9C-8BA23925D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4772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C6038F3-F8CD-474E-B20F-F83DBB70C2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4571C673-4974-6B47-A2C0-5D72D00607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80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BA565C9-025B-4949-9695-982F17AFEA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F3627A-21FC-434E-BF44-B9A9C5264816}" type="datetime1">
              <a:rPr lang="cs-CZ" smtClean="0"/>
              <a:t>26.06.2025</a:t>
            </a:fld>
            <a:endParaRPr lang="cs-CZ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D86DAFA-678B-F441-BC77-761335F35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/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:a16="http://schemas.microsoft.com/office/drawing/2014/main" id="{E8D9D307-D5C4-7C40-95F9-10C325035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08971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BDE18C3-C62E-E746-BEFE-C2078C264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2862522-D00E-0C4B-AB86-D3F180293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80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AD9AB39-B66C-D34D-A457-BC0221FC21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B356B-2686-4E4B-9D67-E15ED1BF0E7C}" type="datetime1">
              <a:rPr lang="cs-CZ" smtClean="0"/>
              <a:t>26.06.2025</a:t>
            </a:fld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4CC47C4-E520-544B-9452-37F6FF611C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B6516-3674-DE4E-8561-51C7C0DA48A4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:a16="http://schemas.microsoft.com/office/drawing/2014/main" id="{7F832A9E-3B6C-874C-84F2-A415A0CAD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/>
              <a:t>HZS ČR</a:t>
            </a:r>
          </a:p>
        </p:txBody>
      </p:sp>
    </p:spTree>
    <p:extLst>
      <p:ext uri="{BB962C8B-B14F-4D97-AF65-F5344CB8AC3E}">
        <p14:creationId xmlns:p14="http://schemas.microsoft.com/office/powerpoint/2010/main" val="2804893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 descr="Obsah obrázku kouř, exteriér, letecká doprava, příchod&#10;&#10;Popis byl vytvořen automaticky">
            <a:extLst>
              <a:ext uri="{FF2B5EF4-FFF2-40B4-BE49-F238E27FC236}">
                <a16:creationId xmlns:a16="http://schemas.microsoft.com/office/drawing/2014/main" id="{6117B7C2-192D-694C-B65D-118FDE207B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0145" r="13453" b="16718"/>
          <a:stretch/>
        </p:blipFill>
        <p:spPr>
          <a:xfrm>
            <a:off x="0" y="0"/>
            <a:ext cx="12192000" cy="6861301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90F5351F-68A2-5C44-9658-C2BC17250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8001" y="4534278"/>
            <a:ext cx="9509254" cy="849744"/>
          </a:xfrm>
        </p:spPr>
        <p:txBody>
          <a:bodyPr anchor="t">
            <a:noAutofit/>
          </a:bodyPr>
          <a:lstStyle/>
          <a:p>
            <a:pPr algn="l"/>
            <a:r>
              <a:rPr lang="cs-CZ" sz="3200" b="1" dirty="0">
                <a:solidFill>
                  <a:schemeClr val="bg1"/>
                </a:solidFill>
                <a:latin typeface="Arial Black" panose="020B0604020202020204" pitchFamily="34" charset="0"/>
                <a:ea typeface="Tahoma" panose="020B0604030504040204" pitchFamily="34" charset="0"/>
                <a:cs typeface="Arial Black" panose="020B0604020202020204" pitchFamily="34" charset="0"/>
              </a:rPr>
              <a:t>Volba systémů včasné detekce lesních požárů ve vazbě na charakter území, parametry prostoru a na riziko lesních požárů</a:t>
            </a:r>
          </a:p>
        </p:txBody>
      </p:sp>
      <p:pic>
        <p:nvPicPr>
          <p:cNvPr id="22" name="Obrázek 21">
            <a:extLst>
              <a:ext uri="{FF2B5EF4-FFF2-40B4-BE49-F238E27FC236}">
                <a16:creationId xmlns:a16="http://schemas.microsoft.com/office/drawing/2014/main" id="{B1B6BAA7-6FB9-CC43-8822-47C52BC573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1994" y="564776"/>
            <a:ext cx="1225230" cy="1706301"/>
          </a:xfrm>
          <a:prstGeom prst="rect">
            <a:avLst/>
          </a:prstGeom>
        </p:spPr>
      </p:pic>
      <p:pic>
        <p:nvPicPr>
          <p:cNvPr id="10" name="Obrázek 9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  <p:sp>
        <p:nvSpPr>
          <p:cNvPr id="5" name="Podnadpis 4">
            <a:extLst>
              <a:ext uri="{FF2B5EF4-FFF2-40B4-BE49-F238E27FC236}">
                <a16:creationId xmlns:a16="http://schemas.microsoft.com/office/drawing/2014/main" id="{C17ADC6B-A401-42D5-B5AF-2ED737E6B92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7865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526A26-CB3C-5847-A86C-1DA0E6E08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Prioritní body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chceme chránit 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toho chceme dosáhnout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Které detekční systém je nejvhodnější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nám detekční systémy přinesou</a:t>
            </a: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26.06.2025</a:t>
            </a:fld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92217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526A26-CB3C-5847-A86C-1DA0E6E08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chceme chránit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515600" cy="4351338"/>
          </a:xfrm>
        </p:spPr>
        <p:txBody>
          <a:bodyPr>
            <a:normAutofit/>
          </a:bodyPr>
          <a:lstStyle/>
          <a:p>
            <a:pPr lvl="1"/>
            <a:r>
              <a:rPr lang="cs-CZ" sz="20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Strategie HZS / JPO je jednoznačná</a:t>
            </a:r>
          </a:p>
          <a:p>
            <a:pPr lvl="1"/>
            <a:r>
              <a:rPr lang="cs-CZ" sz="20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Analýza na základě více kritérií (SDI a statistiky lesních požárů, chráněných zájmů / hodnot, paliva)</a:t>
            </a:r>
          </a:p>
          <a:p>
            <a:pPr lvl="1"/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0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Soustředit se na místa, kde může požár nabrat velkou sílu (bezzásahové)</a:t>
            </a:r>
          </a:p>
          <a:p>
            <a:pPr lvl="1"/>
            <a:r>
              <a:rPr lang="cs-CZ" sz="20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Provést statistickou GIS analýzu míst požárů</a:t>
            </a:r>
          </a:p>
          <a:p>
            <a:pPr lvl="1"/>
            <a:r>
              <a:rPr lang="cs-CZ" sz="20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Řešit problémy tam, kde jsou (</a:t>
            </a:r>
            <a:r>
              <a:rPr lang="cs-CZ" sz="2000" dirty="0" err="1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zameřit</a:t>
            </a:r>
            <a:r>
              <a:rPr lang="cs-CZ" sz="20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se na statisticky vyhodnocené rizikové oblasti)</a:t>
            </a:r>
          </a:p>
          <a:p>
            <a:pPr lvl="1"/>
            <a:r>
              <a:rPr lang="cs-CZ" sz="20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Prevence ve WUI – informovat majitele o jejich odpovědnosti</a:t>
            </a: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26.06.2025</a:t>
            </a:fld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242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526A26-CB3C-5847-A86C-1DA0E6E08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toho chceme dosáhnout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Společenská / legislativní integrace detekce (kdo bude odpovědný)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Jak bude detekce propojena do stávajících systémů státu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Postupná plánovaná výstavba schopnosti detekce na základě analýzy</a:t>
            </a:r>
          </a:p>
          <a:p>
            <a:endParaRPr lang="cs-CZ" sz="2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Detekční systémy by měly být součástí změny přístupu k lesním požárům (komplexní přístupu k požární ochraně lesa)</a:t>
            </a:r>
          </a:p>
          <a:p>
            <a:endParaRPr lang="cs-CZ" sz="2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Výběr řešení by měl zohledňovat celkovou ekonomiku řešení (životní cyklus, provozní náklady, personální náročnost, udržitelnost).</a:t>
            </a:r>
          </a:p>
          <a:p>
            <a:endParaRPr lang="cs-CZ" sz="2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sz="2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cs-CZ" sz="20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26.06.2025</a:t>
            </a:fld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2066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526A26-CB3C-5847-A86C-1DA0E6E08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Které detekční systémy jsou nejvhodnější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Kamerové systémy doplněné o senzory v nepřehledných místech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Satelity sledovat vývoj do budoucna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Drony budou mít roli v ověřování situace v lokální míře 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Senzory je možné využít pro lokální detekci ve zvláště hodnotných místech</a:t>
            </a:r>
          </a:p>
          <a:p>
            <a:endParaRPr lang="cs-CZ" sz="2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Možnost využití mobilních systémů detekce ve specifických situacích.</a:t>
            </a: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26.06.2025</a:t>
            </a:fld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91665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526A26-CB3C-5847-A86C-1DA0E6E081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 nám detekční systémy přinesou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5337D67-2AE4-9143-B7BF-468AF1ADB0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515600" cy="4351338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Rychlejší reakce = menší požár = stávající kapacity JPO zvládnou více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Přesnější cílení reakce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Snížení škod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Rozšíření detekce v době a místech s malým výskytem ohlašovatelů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Možné synergické efekty i mimo přírodního prostředí</a:t>
            </a:r>
          </a:p>
          <a:p>
            <a:r>
              <a:rPr lang="cs-CZ" sz="2400" dirty="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Motivaci obyvatel k zájmu o problematiku </a:t>
            </a:r>
            <a:r>
              <a:rPr lang="cs-CZ" sz="2400">
                <a:solidFill>
                  <a:srgbClr val="14214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přírodních požárů</a:t>
            </a:r>
            <a:endParaRPr lang="cs-CZ" sz="2400" dirty="0">
              <a:solidFill>
                <a:srgbClr val="14214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Zástupný symbol pro číslo snímku 3">
            <a:extLst>
              <a:ext uri="{FF2B5EF4-FFF2-40B4-BE49-F238E27FC236}">
                <a16:creationId xmlns:a16="http://schemas.microsoft.com/office/drawing/2014/main" id="{A20E843B-C219-5547-86E1-2723E9746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/>
          <a:p>
            <a:fld id="{1FA14374-F7BD-5147-A9F8-795273F94230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22" name="Zástupný symbol pro zápatí 21">
            <a:extLst>
              <a:ext uri="{FF2B5EF4-FFF2-40B4-BE49-F238E27FC236}">
                <a16:creationId xmlns:a16="http://schemas.microsoft.com/office/drawing/2014/main" id="{E61639F7-DDDD-6741-90C2-3F1628211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72736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3" name="Zástupný symbol pro datum 22">
            <a:extLst>
              <a:ext uri="{FF2B5EF4-FFF2-40B4-BE49-F238E27FC236}">
                <a16:creationId xmlns:a16="http://schemas.microsoft.com/office/drawing/2014/main" id="{F050BE57-2816-E940-9313-93A4D21C95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26537C-E823-0B4E-9FAF-20BA0F6D8184}" type="datetime1">
              <a:rPr lang="cs-CZ" smtClean="0"/>
              <a:t>26.06.2025</a:t>
            </a:fld>
            <a:endParaRPr lang="cs-CZ"/>
          </a:p>
        </p:txBody>
      </p:sp>
      <p:pic>
        <p:nvPicPr>
          <p:cNvPr id="19" name="Obrázek 18">
            <a:extLst>
              <a:ext uri="{FF2B5EF4-FFF2-40B4-BE49-F238E27FC236}">
                <a16:creationId xmlns:a16="http://schemas.microsoft.com/office/drawing/2014/main" id="{ADB030DC-13F4-6544-8102-DA0AA16C2FB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9932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yellow&#10;&#10;Description automatically generated">
            <a:extLst>
              <a:ext uri="{FF2B5EF4-FFF2-40B4-BE49-F238E27FC236}">
                <a16:creationId xmlns:a16="http://schemas.microsoft.com/office/drawing/2014/main" id="{F06CE354-F42C-5D46-038D-3D0575CC838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7"/>
          <a:stretch/>
        </p:blipFill>
        <p:spPr>
          <a:xfrm>
            <a:off x="0" y="-1384300"/>
            <a:ext cx="12192000" cy="8242300"/>
          </a:xfrm>
          <a:prstGeom prst="rect">
            <a:avLst/>
          </a:prstGeom>
        </p:spPr>
      </p:pic>
      <p:sp>
        <p:nvSpPr>
          <p:cNvPr id="10" name="Obdélník 9"/>
          <p:cNvSpPr/>
          <p:nvPr/>
        </p:nvSpPr>
        <p:spPr>
          <a:xfrm>
            <a:off x="0" y="4083485"/>
            <a:ext cx="12192000" cy="2774515"/>
          </a:xfrm>
          <a:prstGeom prst="rect">
            <a:avLst/>
          </a:prstGeom>
          <a:solidFill>
            <a:srgbClr val="142142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48000" y="4536000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b="1" dirty="0">
                <a:solidFill>
                  <a:schemeClr val="bg1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Nadpis předělové strany</a:t>
            </a:r>
          </a:p>
        </p:txBody>
      </p:sp>
      <p:sp>
        <p:nvSpPr>
          <p:cNvPr id="14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48000" y="5400000"/>
            <a:ext cx="3112920" cy="53540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Toto je podnadpis</a:t>
            </a:r>
          </a:p>
        </p:txBody>
      </p:sp>
      <p:sp>
        <p:nvSpPr>
          <p:cNvPr id="17" name="Zástupný symbol pro číslo snímku 5">
            <a:extLst>
              <a:ext uri="{FF2B5EF4-FFF2-40B4-BE49-F238E27FC236}">
                <a16:creationId xmlns:a16="http://schemas.microsoft.com/office/drawing/2014/main" id="{D169D23A-9246-AB4E-A114-65AD2B47C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21" name="Zástupný symbol pro zápatí 20">
            <a:extLst>
              <a:ext uri="{FF2B5EF4-FFF2-40B4-BE49-F238E27FC236}">
                <a16:creationId xmlns:a16="http://schemas.microsoft.com/office/drawing/2014/main" id="{BF5B8BF9-8D05-934A-AF69-BF528E94E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6248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22" name="Zástupný symbol pro datum 21">
            <a:extLst>
              <a:ext uri="{FF2B5EF4-FFF2-40B4-BE49-F238E27FC236}">
                <a16:creationId xmlns:a16="http://schemas.microsoft.com/office/drawing/2014/main" id="{A8ADD084-9600-8B45-ADB8-D2B75BBA1B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83DAA-56E8-DA4E-945F-A7FF44C2DC2F}" type="datetime1">
              <a:rPr lang="cs-CZ" smtClean="0"/>
              <a:t>26.06.2025</a:t>
            </a:fld>
            <a:endParaRPr lang="cs-CZ"/>
          </a:p>
        </p:txBody>
      </p:sp>
      <p:pic>
        <p:nvPicPr>
          <p:cNvPr id="9" name="Obrázek 8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6486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C6F6ADF8-BF84-3246-95F4-66D9404141FE}"/>
              </a:ext>
            </a:extLst>
          </p:cNvPr>
          <p:cNvSpPr/>
          <p:nvPr/>
        </p:nvSpPr>
        <p:spPr>
          <a:xfrm>
            <a:off x="509" y="0"/>
            <a:ext cx="12237419" cy="6869617"/>
          </a:xfrm>
          <a:prstGeom prst="rect">
            <a:avLst/>
          </a:prstGeom>
          <a:solidFill>
            <a:srgbClr val="1421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142142"/>
              </a:solidFill>
            </a:endParaRPr>
          </a:p>
        </p:txBody>
      </p:sp>
      <p:sp>
        <p:nvSpPr>
          <p:cNvPr id="22" name="Zástupný symbol pro číslo snímku 5">
            <a:extLst>
              <a:ext uri="{FF2B5EF4-FFF2-40B4-BE49-F238E27FC236}">
                <a16:creationId xmlns:a16="http://schemas.microsoft.com/office/drawing/2014/main" id="{D94AE3F3-4F78-8342-BA07-7AFF52622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31AF49ED-22D7-F74C-81D5-243928C547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782161" y="6356350"/>
            <a:ext cx="4114800" cy="365125"/>
          </a:xfrm>
        </p:spPr>
        <p:txBody>
          <a:bodyPr/>
          <a:lstStyle/>
          <a:p>
            <a:r>
              <a:rPr lang="cs-CZ" dirty="0"/>
              <a:t>HZS ČR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DE4E35FA-CE22-AD46-9AEC-5BBD963174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40D187-73C3-534C-ADA3-75279A9102CE}" type="datetime1">
              <a:rPr lang="cs-CZ" smtClean="0"/>
              <a:t>26.06.2025</a:t>
            </a:fld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B1B6BAA7-6FB9-CC43-8822-47C52BC573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01994" y="564776"/>
            <a:ext cx="1225230" cy="1706301"/>
          </a:xfrm>
          <a:prstGeom prst="rect">
            <a:avLst/>
          </a:prstGeom>
        </p:spPr>
      </p:pic>
      <p:sp>
        <p:nvSpPr>
          <p:cNvPr id="11" name="Nadpis 1">
            <a:extLst>
              <a:ext uri="{FF2B5EF4-FFF2-40B4-BE49-F238E27FC236}">
                <a16:creationId xmlns:a16="http://schemas.microsoft.com/office/drawing/2014/main" id="{AFC49D91-2BA8-C74E-9BE5-BDD51B6BB031}"/>
              </a:ext>
            </a:extLst>
          </p:cNvPr>
          <p:cNvSpPr txBox="1">
            <a:spLocks/>
          </p:cNvSpPr>
          <p:nvPr/>
        </p:nvSpPr>
        <p:spPr>
          <a:xfrm>
            <a:off x="648000" y="4536000"/>
            <a:ext cx="9509254" cy="84974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4800" dirty="0">
                <a:solidFill>
                  <a:schemeClr val="bg1"/>
                </a:solidFill>
                <a:latin typeface="Arial Black" panose="020B0A040201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Děkuji za pozornost</a:t>
            </a:r>
          </a:p>
        </p:txBody>
      </p:sp>
      <p:sp>
        <p:nvSpPr>
          <p:cNvPr id="12" name="Podnadpis 2">
            <a:extLst>
              <a:ext uri="{FF2B5EF4-FFF2-40B4-BE49-F238E27FC236}">
                <a16:creationId xmlns:a16="http://schemas.microsoft.com/office/drawing/2014/main" id="{461ACF5E-4415-FE44-8F1C-09820C0D4270}"/>
              </a:ext>
            </a:extLst>
          </p:cNvPr>
          <p:cNvSpPr txBox="1">
            <a:spLocks/>
          </p:cNvSpPr>
          <p:nvPr/>
        </p:nvSpPr>
        <p:spPr>
          <a:xfrm>
            <a:off x="647999" y="5399999"/>
            <a:ext cx="4312127" cy="92192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Podnadpis (Jméno)</a:t>
            </a:r>
          </a:p>
          <a:p>
            <a:r>
              <a:rPr lang="cs-CZ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Kontakt: +420 123 456 789</a:t>
            </a:r>
          </a:p>
        </p:txBody>
      </p:sp>
      <p:pic>
        <p:nvPicPr>
          <p:cNvPr id="13" name="Obrázek 12" descr="Obsah obrázku okenní roleta&#10;&#10;Popis byl vytvořen automaticky">
            <a:extLst>
              <a:ext uri="{FF2B5EF4-FFF2-40B4-BE49-F238E27FC236}">
                <a16:creationId xmlns:a16="http://schemas.microsoft.com/office/drawing/2014/main" id="{5286CAE2-FC63-F54A-A937-163E3A134D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77878" y="4027926"/>
            <a:ext cx="3214122" cy="2830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57017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HZ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{63501EC8-D518-C94C-ACEA-19B5E5179C9D}tf10001062</Template>
  <TotalTime>12973</TotalTime>
  <Words>678</Words>
  <Application>Microsoft Office PowerPoint</Application>
  <PresentationFormat>Širokoúhlá obrazovka</PresentationFormat>
  <Paragraphs>109</Paragraphs>
  <Slides>8</Slides>
  <Notes>8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2" baseType="lpstr">
      <vt:lpstr>Arial</vt:lpstr>
      <vt:lpstr>Arial Black</vt:lpstr>
      <vt:lpstr>Calibri</vt:lpstr>
      <vt:lpstr>Motiv Office</vt:lpstr>
      <vt:lpstr>Volba systémů včasné detekce lesních požárů ve vazbě na charakter území, parametry prostoru a na riziko lesních požárů</vt:lpstr>
      <vt:lpstr>Prioritní body</vt:lpstr>
      <vt:lpstr>Co chceme chránit</vt:lpstr>
      <vt:lpstr>Jak toho chceme dosáhnout</vt:lpstr>
      <vt:lpstr>Které detekční systémy jsou nejvhodnější</vt:lpstr>
      <vt:lpstr>Co nám detekční systémy přinesou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Klara Cooper</dc:creator>
  <cp:lastModifiedBy>Webinář ČAHD</cp:lastModifiedBy>
  <cp:revision>72</cp:revision>
  <dcterms:created xsi:type="dcterms:W3CDTF">2021-05-05T16:36:36Z</dcterms:created>
  <dcterms:modified xsi:type="dcterms:W3CDTF">2025-06-26T08:32:20Z</dcterms:modified>
</cp:coreProperties>
</file>