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8" r:id="rId2"/>
    <p:sldId id="279" r:id="rId3"/>
    <p:sldId id="264" r:id="rId4"/>
    <p:sldId id="276" r:id="rId5"/>
    <p:sldId id="261" r:id="rId6"/>
    <p:sldId id="277" r:id="rId7"/>
    <p:sldId id="265" r:id="rId8"/>
    <p:sldId id="257" r:id="rId9"/>
    <p:sldId id="278" r:id="rId10"/>
    <p:sldId id="272" r:id="rId11"/>
    <p:sldId id="280" r:id="rId12"/>
    <p:sldId id="281" r:id="rId13"/>
    <p:sldId id="282" r:id="rId14"/>
    <p:sldId id="283" r:id="rId15"/>
    <p:sldId id="284" r:id="rId16"/>
    <p:sldId id="268" r:id="rId17"/>
    <p:sldId id="269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29" autoAdjust="0"/>
  </p:normalViewPr>
  <p:slideViewPr>
    <p:cSldViewPr snapToGrid="0">
      <p:cViewPr varScale="1">
        <p:scale>
          <a:sx n="67" d="100"/>
          <a:sy n="67" d="100"/>
        </p:scale>
        <p:origin x="1044" y="72"/>
      </p:cViewPr>
      <p:guideLst/>
    </p:cSldViewPr>
  </p:slideViewPr>
  <p:outlineViewPr>
    <p:cViewPr>
      <p:scale>
        <a:sx n="33" d="100"/>
        <a:sy n="33" d="100"/>
      </p:scale>
      <p:origin x="0" y="-17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DF265A-5D5D-4679-8D14-5629D82A6265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AC93B-7B04-4123-BEBD-77E3269351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91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Titulní</a:t>
            </a:r>
            <a:r>
              <a:rPr lang="cs-CZ" baseline="0" dirty="0"/>
              <a:t> strana obsahuje: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úvodní fotku </a:t>
            </a:r>
            <a:r>
              <a:rPr lang="cs-CZ" baseline="0" dirty="0"/>
              <a:t>k tématu prezentace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název</a:t>
            </a:r>
            <a:r>
              <a:rPr lang="cs-CZ" baseline="0" dirty="0"/>
              <a:t> (nadpis titulky)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podnadpis</a:t>
            </a:r>
            <a:r>
              <a:rPr lang="cs-CZ" baseline="0" dirty="0"/>
              <a:t> (podtitul nebo jméno prezentujícího).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baseline="0" dirty="0"/>
              <a:t>Dále obsahuje </a:t>
            </a:r>
            <a:r>
              <a:rPr lang="cs-CZ" b="1" baseline="0" dirty="0"/>
              <a:t>velký znak HZS ČR </a:t>
            </a:r>
            <a:r>
              <a:rPr lang="cs-CZ" baseline="0" dirty="0"/>
              <a:t>a </a:t>
            </a:r>
            <a:r>
              <a:rPr lang="cs-CZ" b="1" baseline="0" dirty="0"/>
              <a:t>vizuální prvek </a:t>
            </a:r>
            <a:r>
              <a:rPr lang="cs-CZ" baseline="0" dirty="0"/>
              <a:t>(žebřík). Pokud prezentující uzná za vhodné doplnit velký znak HZS ČR dalším znakem organizační součásti HZS ČR (např. HZS kraje) je nutné respektovat proporce obou znaků na základě konkrétní šířky a výšky velkého znaku HZS ČR. Přitom nesmí dojít k deformaci ani jednoho ze znaků.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4288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5037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Předělová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předělové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aseline="0" dirty="0"/>
              <a:t> (viz. ukázky na konci prezentace).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50377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a obrázkem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obrázek (fotografii)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</a:t>
            </a:r>
            <a:r>
              <a:rPr lang="cs-CZ" b="0" baseline="0" dirty="0"/>
              <a:t> - volitelně</a:t>
            </a:r>
            <a:endParaRPr lang="cs-CZ" b="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b="0" dirty="0"/>
              <a:t>Fotografie (obrázek) zasahuje</a:t>
            </a:r>
            <a:r>
              <a:rPr lang="cs-CZ" b="0" baseline="0" dirty="0"/>
              <a:t> max. do poloviny strany.</a:t>
            </a:r>
            <a:endParaRPr lang="cs-CZ" b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899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rozdělením </a:t>
            </a:r>
            <a:r>
              <a:rPr lang="cs-CZ" b="1" dirty="0"/>
              <a:t>jednotlivých bodů </a:t>
            </a:r>
            <a:r>
              <a:rPr lang="cs-CZ" dirty="0"/>
              <a:t>(bez obrázků).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755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rozdělením </a:t>
            </a:r>
            <a:r>
              <a:rPr lang="cs-CZ" b="1" dirty="0"/>
              <a:t>jednotlivých bodů </a:t>
            </a:r>
            <a:r>
              <a:rPr lang="cs-CZ" dirty="0"/>
              <a:t>(bez obrázků).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755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Vzor předělové strany.</a:t>
            </a:r>
            <a:r>
              <a:rPr lang="cs-CZ" baseline="0" dirty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972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obsahuje: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(žebřík).</a:t>
            </a:r>
            <a:r>
              <a:rPr lang="cs-CZ" b="1" dirty="0"/>
              <a:t> </a:t>
            </a:r>
            <a:r>
              <a:rPr lang="cs-CZ" b="0" dirty="0"/>
              <a:t>Použití grafického prvku je volitelné v případech, kdy např. zasahuje do textu nebo znemožňuje viditelnost ostatních prvků (graf, tabulka apod.)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341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Strana </a:t>
            </a:r>
            <a:r>
              <a:rPr lang="cs-CZ" b="1" dirty="0"/>
              <a:t>ilustračními</a:t>
            </a:r>
            <a:r>
              <a:rPr lang="cs-CZ" b="1" baseline="0" dirty="0"/>
              <a:t> obrázky </a:t>
            </a:r>
            <a:r>
              <a:rPr lang="cs-CZ" baseline="0" dirty="0"/>
              <a:t>a krátkým </a:t>
            </a:r>
            <a:r>
              <a:rPr lang="cs-CZ" b="1" baseline="0" dirty="0"/>
              <a:t>bodovým shrnutím událostí.</a:t>
            </a:r>
            <a:endParaRPr lang="cs-CZ" b="1" dirty="0"/>
          </a:p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5A2E59D-1FAE-4AB8-A3A4-F2682A8FC57F}" type="slidenum">
              <a:rPr lang="cs-CZ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062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Vzor předělové strany.</a:t>
            </a:r>
            <a:r>
              <a:rPr lang="cs-CZ" baseline="0" dirty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97380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a obrázkem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obrázek (fotografii)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</a:t>
            </a:r>
            <a:r>
              <a:rPr lang="cs-CZ" b="0" baseline="0" dirty="0"/>
              <a:t> - volitelně</a:t>
            </a:r>
            <a:endParaRPr lang="cs-CZ" b="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b="0" dirty="0"/>
              <a:t>Fotografie (obrázek) zasahuje</a:t>
            </a:r>
            <a:r>
              <a:rPr lang="cs-CZ" b="0" baseline="0" dirty="0"/>
              <a:t> max. do poloviny strany.</a:t>
            </a:r>
            <a:endParaRPr lang="cs-CZ" b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89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Strana </a:t>
            </a:r>
            <a:r>
              <a:rPr lang="cs-CZ" b="1" dirty="0"/>
              <a:t>ilustračními</a:t>
            </a:r>
            <a:r>
              <a:rPr lang="cs-CZ" b="1" baseline="0" dirty="0"/>
              <a:t> obrázky </a:t>
            </a:r>
            <a:r>
              <a:rPr lang="cs-CZ" baseline="0" dirty="0"/>
              <a:t>a krátkým </a:t>
            </a:r>
            <a:r>
              <a:rPr lang="cs-CZ" b="1" baseline="0" dirty="0"/>
              <a:t>bodovým shrnutím událostí.</a:t>
            </a:r>
            <a:endParaRPr lang="cs-CZ" b="1" dirty="0"/>
          </a:p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5A2E59D-1FAE-4AB8-A3A4-F2682A8FC57F}" type="slidenum">
              <a:rPr lang="cs-CZ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062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Strana </a:t>
            </a:r>
            <a:r>
              <a:rPr lang="cs-CZ" b="1" dirty="0"/>
              <a:t>ilustračními</a:t>
            </a:r>
            <a:r>
              <a:rPr lang="cs-CZ" b="1" baseline="0" dirty="0"/>
              <a:t> obrázky </a:t>
            </a:r>
            <a:r>
              <a:rPr lang="cs-CZ" baseline="0" dirty="0"/>
              <a:t>a krátkým </a:t>
            </a:r>
            <a:r>
              <a:rPr lang="cs-CZ" b="1" baseline="0" dirty="0"/>
              <a:t>bodovým shrnutím událostí.</a:t>
            </a:r>
            <a:endParaRPr lang="cs-CZ" b="1" dirty="0"/>
          </a:p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5A2E59D-1FAE-4AB8-A3A4-F2682A8FC57F}" type="slidenum">
              <a:rPr lang="cs-CZ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062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rozdělením </a:t>
            </a:r>
            <a:r>
              <a:rPr lang="cs-CZ" b="1" dirty="0"/>
              <a:t>jednotlivých bodů </a:t>
            </a:r>
            <a:r>
              <a:rPr lang="cs-CZ" dirty="0"/>
              <a:t>(bez obrázků).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7552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a obrázkem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obrázek (fotografii)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</a:t>
            </a:r>
            <a:r>
              <a:rPr lang="cs-CZ" b="0" baseline="0" dirty="0"/>
              <a:t> - volitelně</a:t>
            </a:r>
            <a:endParaRPr lang="cs-CZ" b="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b="0" dirty="0"/>
              <a:t>Fotografie (obrázek) zasahuje</a:t>
            </a:r>
            <a:r>
              <a:rPr lang="cs-CZ" b="0" baseline="0" dirty="0"/>
              <a:t> max. do poloviny strany.</a:t>
            </a:r>
            <a:endParaRPr lang="cs-CZ" b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899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Vzor předělové strany.</a:t>
            </a:r>
            <a:r>
              <a:rPr lang="cs-CZ" baseline="0" dirty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9625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Vzor předělové strany.</a:t>
            </a:r>
            <a:r>
              <a:rPr lang="cs-CZ" baseline="0" dirty="0"/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/>
              <a:t>Pokud zvolený obrázek svou koncepcí a světelností znesnadňuje čitelnost nápisů je možné zvolit </a:t>
            </a:r>
            <a:r>
              <a:rPr lang="cs-CZ" b="1" baseline="0" dirty="0"/>
              <a:t>variantu s podkladem </a:t>
            </a:r>
            <a:r>
              <a:rPr lang="cs-CZ" baseline="0" dirty="0"/>
              <a:t>v tmavě modré barvě, s průhledností 15%.</a:t>
            </a:r>
            <a:endParaRPr lang="cs-CZ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4490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FC4D28-D735-57BD-68A4-999EDBF8D4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94D388E-A230-2336-B4AA-8A4DE2B919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10615C3-820B-81BE-56C4-4F30EBDE9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CDF7EFD-4533-BCAB-9A49-86E01D032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6FAFB34-E6A6-FB18-D6EF-6DF7C5133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5821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64E162-34C1-02FD-2AF9-627FACA9B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2A8A08-15A3-ABEA-C318-DF0B162135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88699D8-84BB-FD1B-6AF9-4FA87C884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3EFFE62-D6CA-5E41-6E9E-4E7B6A6AA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6654788-06B3-C58B-AFE8-A24224A48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4915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5DDFE5-94F8-A867-EA9A-5CA625B48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1E5338F-2DDE-DABA-9896-EC0ABB9A3C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0D7E968-52B5-3D5B-1A59-D61A91D2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D791F48-BAA7-7A24-BFD0-90EAB6072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A0D007-8B4A-F8C1-9D25-CB348672D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8327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273F00-52AB-340A-16C5-9F694FE18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5BE4036-E992-D32A-6922-30A74D81A6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A2A7E73-DD4E-C689-22CB-C5C5045540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00A7665-FCC7-0E41-E5ED-502050782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491B603-8C06-B3E9-50BC-B784D3CBD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536A081-4E39-AAC5-A329-F84390DA2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756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3408DB-897E-D490-B66F-4B999C8B4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1390D24-3E73-C6D1-4502-B3BB58EC57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59B58E0-9C6F-EF24-DCAD-615E589F0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A93DEF03-7B27-AA91-26CE-B51C78F6E2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83E79005-72E4-E669-C0B5-1AC32786D1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DD8FD70-0DC2-4DB1-009C-3A2C538D5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4EE922F-B697-7180-4D92-F48E16B71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19BCB83-B647-E58B-ACC6-300EDB35E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5842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B53497-8A22-9E8A-30BC-320ED5BAD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791986D-7E11-F881-CD93-F3ADA9623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700403E-F384-2EF9-A711-F58E4A791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35E1812-3C21-54FA-101F-3030B12BE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495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EBECA01D-5E8A-D601-14DB-528D49C8E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0D22D8D1-9A58-62FD-12FB-70845FAE1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1296F48-3FE6-3FA1-3794-17B57F799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CACC11-45ED-36CD-6F48-9BFBF2977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F70AB3A-F5DC-EFD0-2237-18DCB68ECE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1313421-6F16-3C42-3BF7-E046844B72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2136CB6-EF62-6183-AF5A-9FE81F95B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9FF55AD-D93A-B47B-0363-803D45811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6C2DC07-6818-F05D-6B8F-DEABF9BD5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106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A98611-2C01-0641-B54B-C49A1D46E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1C736174-9E81-BBC1-D4F7-967C7C7A5D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0074246-4EFC-7A0D-00A9-24EAD6F43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88DBB38-5C9B-4E35-2963-58A195CB7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BF6092D-A1B2-0D25-5DCA-ED3A67A75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1609888-C4A1-E2D0-481E-6DCE460F2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402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BFC7E9-EFFC-5E7B-46DA-00935B1EE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4D638D7-EB16-FCA5-EF2A-20B584947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CE0C3A-7A30-950B-CCD3-B46CF745D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48A115-9EC6-16AB-DA0A-53CE5B810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9A9BA67-CBCB-A2B4-9AAA-9B76D2139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301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F1E970C-E995-1566-42EF-8D2EDEEC99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EF9CE27-62F4-0716-DCC4-3D70C24535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ACA6836-676B-DF51-B3E2-863F630BE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F025D24-0C9E-EB48-9CE9-464294F9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F231FE0-497C-9027-5DD9-B6291B5BB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742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D7F3177-3E22-55FE-4686-151EA518B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C2DE806-1B12-7B04-14C9-A9D3FED4F5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6F5BD0-8330-E5CA-28B3-7E35D957BB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C3DA7-C6A0-4127-AF09-6211AA420EDC}" type="datetimeFigureOut">
              <a:rPr lang="cs-CZ" smtClean="0"/>
              <a:t>15.09.2023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4923CE0-06D2-018A-0168-D21016EADA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1F540E8-8BA8-F35B-2602-CD9F2F0D48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5ABD5-9A61-40E8-BE3C-4BF949FE64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967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hyperlink" Target="mailto:pak.stansehasicem@hzscr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kouř, exteriér, letecká doprava, příchod&#10;&#10;Popis byl vytvořen automaticky">
            <a:extLst>
              <a:ext uri="{FF2B5EF4-FFF2-40B4-BE49-F238E27FC236}">
                <a16:creationId xmlns:a16="http://schemas.microsoft.com/office/drawing/2014/main" id="{6117B7C2-192D-694C-B65D-118FDE207B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145" r="13453" b="16718"/>
          <a:stretch/>
        </p:blipFill>
        <p:spPr>
          <a:xfrm>
            <a:off x="0" y="0"/>
            <a:ext cx="12192000" cy="6861301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90F5351F-68A2-5C44-9658-C2BC17250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001" y="4534278"/>
            <a:ext cx="9509254" cy="849744"/>
          </a:xfrm>
        </p:spPr>
        <p:txBody>
          <a:bodyPr anchor="t">
            <a:noAutofit/>
          </a:bodyPr>
          <a:lstStyle/>
          <a:p>
            <a:pPr algn="l"/>
            <a:r>
              <a:rPr lang="cs-CZ" sz="5000" b="1" dirty="0">
                <a:solidFill>
                  <a:schemeClr val="bg1"/>
                </a:solidFill>
                <a:latin typeface="Arial Black" panose="020B0604020202020204" pitchFamily="34" charset="0"/>
                <a:ea typeface="Tahoma" panose="020B0604030504040204" pitchFamily="34" charset="0"/>
                <a:cs typeface="Arial Black" panose="020B0604020202020204" pitchFamily="34" charset="0"/>
              </a:rPr>
              <a:t>Hasičský záchranný sbor Pardubického kraje </a:t>
            </a: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B1B6BAA7-6FB9-CC43-8822-47C52BC57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1994" y="564776"/>
            <a:ext cx="1225230" cy="1706301"/>
          </a:xfrm>
          <a:prstGeom prst="rect">
            <a:avLst/>
          </a:prstGeom>
        </p:spPr>
      </p:pic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786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0" y="-15252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142142"/>
              </a:solidFill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15.09.2023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12674"/>
            <a:ext cx="3214122" cy="2830074"/>
          </a:xfrm>
          <a:prstGeom prst="rect">
            <a:avLst/>
          </a:prstGeom>
        </p:spPr>
      </p:pic>
      <p:sp>
        <p:nvSpPr>
          <p:cNvPr id="9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666828" y="679550"/>
            <a:ext cx="9750868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Stanice HZS Pardubického kraje</a:t>
            </a:r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461ACF5E-4415-FE44-8F1C-09820C0D4270}"/>
              </a:ext>
            </a:extLst>
          </p:cNvPr>
          <p:cNvSpPr txBox="1">
            <a:spLocks/>
          </p:cNvSpPr>
          <p:nvPr/>
        </p:nvSpPr>
        <p:spPr>
          <a:xfrm>
            <a:off x="666828" y="3825836"/>
            <a:ext cx="2278053" cy="53540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Územní odbor Pardubice</a:t>
            </a:r>
          </a:p>
        </p:txBody>
      </p:sp>
      <p:pic>
        <p:nvPicPr>
          <p:cNvPr id="4" name="Zástupný symbol obrázku 18">
            <a:extLst>
              <a:ext uri="{FF2B5EF4-FFF2-40B4-BE49-F238E27FC236}">
                <a16:creationId xmlns:a16="http://schemas.microsoft.com/office/drawing/2014/main" id="{DD699450-E06A-D61D-F3D9-BD416AAC3E6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376" r="8376"/>
          <a:stretch>
            <a:fillRect/>
          </a:stretch>
        </p:blipFill>
        <p:spPr>
          <a:xfrm>
            <a:off x="680318" y="1983509"/>
            <a:ext cx="2251075" cy="1524000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6" name="Zástupný symbol obrázku 19">
            <a:extLst>
              <a:ext uri="{FF2B5EF4-FFF2-40B4-BE49-F238E27FC236}">
                <a16:creationId xmlns:a16="http://schemas.microsoft.com/office/drawing/2014/main" id="{1F5DA7C3-A86F-CFC9-D30B-E4184768FDA7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7" r="3077"/>
          <a:stretch>
            <a:fillRect/>
          </a:stretch>
        </p:blipFill>
        <p:spPr bwMode="auto">
          <a:xfrm>
            <a:off x="8708839" y="2022886"/>
            <a:ext cx="2151062" cy="1524000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53640926-AAD7-44D8-BBD7-CCE9431645EC}">
              <a14:shadowObscured xmlns:a14="http://schemas.microsoft.com/office/drawing/2010/main"/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06103D7B-866B-F269-B264-53F71A3A6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297" y="2002361"/>
            <a:ext cx="2285182" cy="1518974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E20801E-2499-B8B2-72D5-A52C5D193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4" y="1988201"/>
            <a:ext cx="2285181" cy="1519402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2" name="Podnadpis 2">
            <a:extLst>
              <a:ext uri="{FF2B5EF4-FFF2-40B4-BE49-F238E27FC236}">
                <a16:creationId xmlns:a16="http://schemas.microsoft.com/office/drawing/2014/main" id="{0640CE2A-0BB0-FF46-62A6-E802A9123A5B}"/>
              </a:ext>
            </a:extLst>
          </p:cNvPr>
          <p:cNvSpPr txBox="1">
            <a:spLocks/>
          </p:cNvSpPr>
          <p:nvPr/>
        </p:nvSpPr>
        <p:spPr>
          <a:xfrm>
            <a:off x="3213891" y="3823949"/>
            <a:ext cx="2278053" cy="53540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Územní odbor Ústí nad Orlicí</a:t>
            </a:r>
          </a:p>
        </p:txBody>
      </p:sp>
      <p:sp>
        <p:nvSpPr>
          <p:cNvPr id="13" name="Podnadpis 2">
            <a:extLst>
              <a:ext uri="{FF2B5EF4-FFF2-40B4-BE49-F238E27FC236}">
                <a16:creationId xmlns:a16="http://schemas.microsoft.com/office/drawing/2014/main" id="{1471B91E-F761-6D4D-5C8B-CFB8E059CCEA}"/>
              </a:ext>
            </a:extLst>
          </p:cNvPr>
          <p:cNvSpPr txBox="1">
            <a:spLocks/>
          </p:cNvSpPr>
          <p:nvPr/>
        </p:nvSpPr>
        <p:spPr>
          <a:xfrm>
            <a:off x="6028426" y="3823949"/>
            <a:ext cx="2278053" cy="53540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Územní odbor Svitavy</a:t>
            </a:r>
          </a:p>
        </p:txBody>
      </p:sp>
      <p:sp>
        <p:nvSpPr>
          <p:cNvPr id="14" name="Podnadpis 2">
            <a:extLst>
              <a:ext uri="{FF2B5EF4-FFF2-40B4-BE49-F238E27FC236}">
                <a16:creationId xmlns:a16="http://schemas.microsoft.com/office/drawing/2014/main" id="{726FBB94-5576-4DB0-6CFF-635C9226709D}"/>
              </a:ext>
            </a:extLst>
          </p:cNvPr>
          <p:cNvSpPr txBox="1">
            <a:spLocks/>
          </p:cNvSpPr>
          <p:nvPr/>
        </p:nvSpPr>
        <p:spPr>
          <a:xfrm>
            <a:off x="8645343" y="3814607"/>
            <a:ext cx="2278053" cy="53540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Územní odbor Chrudim</a:t>
            </a:r>
          </a:p>
        </p:txBody>
      </p:sp>
      <p:sp>
        <p:nvSpPr>
          <p:cNvPr id="15" name="Zástupný text 8">
            <a:extLst>
              <a:ext uri="{FF2B5EF4-FFF2-40B4-BE49-F238E27FC236}">
                <a16:creationId xmlns:a16="http://schemas.microsoft.com/office/drawing/2014/main" id="{2BAC4027-8F43-B8D5-C315-C5792E056176}"/>
              </a:ext>
            </a:extLst>
          </p:cNvPr>
          <p:cNvSpPr txBox="1">
            <a:spLocks/>
          </p:cNvSpPr>
          <p:nvPr/>
        </p:nvSpPr>
        <p:spPr>
          <a:xfrm>
            <a:off x="653340" y="4488303"/>
            <a:ext cx="2019339" cy="106242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Pardubice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Holice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Přelouč</a:t>
            </a:r>
          </a:p>
        </p:txBody>
      </p:sp>
      <p:sp>
        <p:nvSpPr>
          <p:cNvPr id="16" name="Zástupný text 10">
            <a:extLst>
              <a:ext uri="{FF2B5EF4-FFF2-40B4-BE49-F238E27FC236}">
                <a16:creationId xmlns:a16="http://schemas.microsoft.com/office/drawing/2014/main" id="{B83F2D38-1EC5-6858-A2C2-696D3C2A2EFA}"/>
              </a:ext>
            </a:extLst>
          </p:cNvPr>
          <p:cNvSpPr txBox="1">
            <a:spLocks/>
          </p:cNvSpPr>
          <p:nvPr/>
        </p:nvSpPr>
        <p:spPr>
          <a:xfrm>
            <a:off x="8708839" y="4476367"/>
            <a:ext cx="2151062" cy="106242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Chrudim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Hlinsko v Čechách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Seč</a:t>
            </a:r>
          </a:p>
        </p:txBody>
      </p:sp>
      <p:sp>
        <p:nvSpPr>
          <p:cNvPr id="17" name="Zástupný text 12">
            <a:extLst>
              <a:ext uri="{FF2B5EF4-FFF2-40B4-BE49-F238E27FC236}">
                <a16:creationId xmlns:a16="http://schemas.microsoft.com/office/drawing/2014/main" id="{10BF537E-C690-0134-1EE6-FA9AC9D760B8}"/>
              </a:ext>
            </a:extLst>
          </p:cNvPr>
          <p:cNvSpPr txBox="1">
            <a:spLocks/>
          </p:cNvSpPr>
          <p:nvPr/>
        </p:nvSpPr>
        <p:spPr>
          <a:xfrm>
            <a:off x="6038575" y="4488303"/>
            <a:ext cx="2409371" cy="161152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Svitavy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Moravská Třebová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Polička</a:t>
            </a:r>
          </a:p>
          <a:p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Litomyšl</a:t>
            </a:r>
          </a:p>
        </p:txBody>
      </p:sp>
      <p:sp>
        <p:nvSpPr>
          <p:cNvPr id="18" name="Zástupný text 12">
            <a:extLst>
              <a:ext uri="{FF2B5EF4-FFF2-40B4-BE49-F238E27FC236}">
                <a16:creationId xmlns:a16="http://schemas.microsoft.com/office/drawing/2014/main" id="{98E84B6D-84F6-F35D-4F12-E28689D7A990}"/>
              </a:ext>
            </a:extLst>
          </p:cNvPr>
          <p:cNvSpPr txBox="1">
            <a:spLocks/>
          </p:cNvSpPr>
          <p:nvPr/>
        </p:nvSpPr>
        <p:spPr>
          <a:xfrm>
            <a:off x="3202611" y="4476367"/>
            <a:ext cx="2409371" cy="169924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Králíky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Lanškroun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Vysoké Mýto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Žamberk</a:t>
            </a: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Ústí nad Orlicí</a:t>
            </a:r>
          </a:p>
        </p:txBody>
      </p:sp>
    </p:spTree>
    <p:extLst>
      <p:ext uri="{BB962C8B-B14F-4D97-AF65-F5344CB8AC3E}">
        <p14:creationId xmlns:p14="http://schemas.microsoft.com/office/powerpoint/2010/main" val="610176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6350" y="0"/>
            <a:ext cx="12185650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142142"/>
              </a:solidFill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15.09.2023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9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486635" y="820825"/>
            <a:ext cx="9509254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Aktuálně probíhá nábor nových hasičů na stanicích </a:t>
            </a:r>
          </a:p>
        </p:txBody>
      </p:sp>
      <p:sp>
        <p:nvSpPr>
          <p:cNvPr id="11" name="Podnadpis 2">
            <a:extLst>
              <a:ext uri="{FF2B5EF4-FFF2-40B4-BE49-F238E27FC236}">
                <a16:creationId xmlns:a16="http://schemas.microsoft.com/office/drawing/2014/main" id="{461ACF5E-4415-FE44-8F1C-09820C0D4270}"/>
              </a:ext>
            </a:extLst>
          </p:cNvPr>
          <p:cNvSpPr txBox="1">
            <a:spLocks/>
          </p:cNvSpPr>
          <p:nvPr/>
        </p:nvSpPr>
        <p:spPr>
          <a:xfrm>
            <a:off x="486635" y="5095860"/>
            <a:ext cx="3112920" cy="5354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Lanškroun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728BDF1-E61A-03F0-A042-0E25AE1498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310" y="2711211"/>
            <a:ext cx="3297610" cy="2194972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6A6B364-6C5C-CE45-FC20-0EE32F7E9C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7194" y="2711211"/>
            <a:ext cx="3297612" cy="2194972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7E42EF3-76E5-197B-813C-C4CF8EE331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36231" y="2711211"/>
            <a:ext cx="3292459" cy="2194973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Podnadpis 2">
            <a:extLst>
              <a:ext uri="{FF2B5EF4-FFF2-40B4-BE49-F238E27FC236}">
                <a16:creationId xmlns:a16="http://schemas.microsoft.com/office/drawing/2014/main" id="{6819BE88-B9F8-1C2A-C83C-183DAE8AD4F8}"/>
              </a:ext>
            </a:extLst>
          </p:cNvPr>
          <p:cNvSpPr txBox="1">
            <a:spLocks/>
          </p:cNvSpPr>
          <p:nvPr/>
        </p:nvSpPr>
        <p:spPr>
          <a:xfrm>
            <a:off x="4437910" y="5068391"/>
            <a:ext cx="3112920" cy="5354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Ústí nad Orlicí</a:t>
            </a:r>
          </a:p>
        </p:txBody>
      </p:sp>
      <p:sp>
        <p:nvSpPr>
          <p:cNvPr id="13" name="Podnadpis 2">
            <a:extLst>
              <a:ext uri="{FF2B5EF4-FFF2-40B4-BE49-F238E27FC236}">
                <a16:creationId xmlns:a16="http://schemas.microsoft.com/office/drawing/2014/main" id="{D17F9F37-2E9C-643E-2A03-9E9F7A94B246}"/>
              </a:ext>
            </a:extLst>
          </p:cNvPr>
          <p:cNvSpPr txBox="1">
            <a:spLocks/>
          </p:cNvSpPr>
          <p:nvPr/>
        </p:nvSpPr>
        <p:spPr>
          <a:xfrm>
            <a:off x="8389823" y="5095860"/>
            <a:ext cx="3112920" cy="5354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Hlinsko v Čechách</a:t>
            </a:r>
          </a:p>
        </p:txBody>
      </p:sp>
    </p:spTree>
    <p:extLst>
      <p:ext uri="{BB962C8B-B14F-4D97-AF65-F5344CB8AC3E}">
        <p14:creationId xmlns:p14="http://schemas.microsoft.com/office/powerpoint/2010/main" val="933967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337D67-2AE4-9143-B7BF-468AF1AD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7759" y="2130690"/>
            <a:ext cx="5667281" cy="4351338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České občanství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Věk minimálně 18 let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Středoškolské vzdělání s maturitní zkouškou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6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Bezúhonnost</a:t>
            </a:r>
          </a:p>
          <a:p>
            <a:endParaRPr lang="cs-CZ" sz="20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s-CZ" sz="22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Výhody pro přijetí na funkci HASIČ: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řidičský průkaz skupiny C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praxe v řízení motorových vozidel nad 7,5 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vzdělání v technických oborech nebo v oboru </a:t>
            </a:r>
          </a:p>
          <a:p>
            <a:pPr marL="0" indent="0" algn="just">
              <a:buNone/>
            </a:pPr>
            <a:r>
              <a:rPr lang="cs-CZ" sz="22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zdravotní záchranář</a:t>
            </a:r>
          </a:p>
          <a:p>
            <a:pPr marL="0" indent="0" algn="just">
              <a:buNone/>
            </a:pPr>
            <a:endParaRPr lang="cs-CZ" sz="20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cs-CZ" sz="20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34" t="-96" r="18643" b="96"/>
          <a:stretch/>
        </p:blipFill>
        <p:spPr>
          <a:xfrm>
            <a:off x="6921306" y="-6578"/>
            <a:ext cx="5274449" cy="6864578"/>
          </a:xfrm>
          <a:prstGeom prst="rect">
            <a:avLst/>
          </a:prstGeom>
        </p:spPr>
      </p:pic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736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15.09.2023</a:t>
            </a:fld>
            <a:endParaRPr lang="cs-CZ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7723061" y="1419451"/>
            <a:ext cx="3204729" cy="2315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708854" y="459254"/>
            <a:ext cx="5939118" cy="1325563"/>
          </a:xfrm>
        </p:spPr>
        <p:txBody>
          <a:bodyPr>
            <a:normAutofit fontScale="90000"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 musíš splňovat pro přijetí do služebního poměru?</a:t>
            </a:r>
            <a:endParaRPr lang="cs-CZ" sz="4000" dirty="0"/>
          </a:p>
        </p:txBody>
      </p:sp>
      <p:pic>
        <p:nvPicPr>
          <p:cNvPr id="11" name="Obrázek 10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755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90B7A7-9899-4346-82E5-7801FDD23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5370"/>
            <a:ext cx="10515600" cy="1325563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rámci přijímacího řízení absolvuješ:</a:t>
            </a:r>
            <a:endParaRPr lang="cs-CZ" sz="4000" b="1" dirty="0">
              <a:solidFill>
                <a:srgbClr val="142142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7DBB02-E1B1-1346-8DFB-51684A5D99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671480"/>
            <a:ext cx="7566212" cy="2169462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Osobní pohovor s výběrovou komisí</a:t>
            </a:r>
          </a:p>
          <a:p>
            <a:r>
              <a:rPr lang="cs-CZ" sz="24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Fyzické testy</a:t>
            </a:r>
          </a:p>
          <a:p>
            <a:r>
              <a:rPr lang="cs-CZ" sz="24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Psychologické vyšetření</a:t>
            </a:r>
          </a:p>
          <a:p>
            <a:r>
              <a:rPr lang="cs-CZ" sz="24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Komplexní lékařskou prohlídku</a:t>
            </a:r>
          </a:p>
          <a:p>
            <a:endParaRPr lang="cs-CZ" sz="2400" b="1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b="1" dirty="0">
              <a:solidFill>
                <a:srgbClr val="142142"/>
              </a:solidFill>
            </a:endParaRPr>
          </a:p>
        </p:txBody>
      </p:sp>
      <p:sp>
        <p:nvSpPr>
          <p:cNvPr id="6" name="Zástupný symbol pro číslo snímku 3">
            <a:extLst>
              <a:ext uri="{FF2B5EF4-FFF2-40B4-BE49-F238E27FC236}">
                <a16:creationId xmlns:a16="http://schemas.microsoft.com/office/drawing/2014/main" id="{A2554C7A-7271-E545-B569-157419B3D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16F90EC-2636-8142-94B8-686A4FF03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200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9" name="Zástupný symbol pro datum 8">
            <a:extLst>
              <a:ext uri="{FF2B5EF4-FFF2-40B4-BE49-F238E27FC236}">
                <a16:creationId xmlns:a16="http://schemas.microsoft.com/office/drawing/2014/main" id="{3B138E7F-2986-4448-8D62-99B26222A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61A98-1027-1646-A00F-3ACEBC6FE799}" type="datetime1">
              <a:rPr lang="cs-CZ" smtClean="0"/>
              <a:t>15.09.2023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708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90B7A7-9899-4346-82E5-7801FDD23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847217" cy="1325563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Minimální limity pro testy fyzické způsobilosti pro přijetí na funkci HASIČ</a:t>
            </a:r>
            <a:endParaRPr lang="cs-CZ" sz="4000" b="1" dirty="0">
              <a:solidFill>
                <a:srgbClr val="142142"/>
              </a:solidFill>
            </a:endParaRPr>
          </a:p>
        </p:txBody>
      </p:sp>
      <p:sp>
        <p:nvSpPr>
          <p:cNvPr id="6" name="Zástupný symbol pro číslo snímku 3">
            <a:extLst>
              <a:ext uri="{FF2B5EF4-FFF2-40B4-BE49-F238E27FC236}">
                <a16:creationId xmlns:a16="http://schemas.microsoft.com/office/drawing/2014/main" id="{A2554C7A-7271-E545-B569-157419B3D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16F90EC-2636-8142-94B8-686A4FF03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200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9" name="Zástupný symbol pro datum 8">
            <a:extLst>
              <a:ext uri="{FF2B5EF4-FFF2-40B4-BE49-F238E27FC236}">
                <a16:creationId xmlns:a16="http://schemas.microsoft.com/office/drawing/2014/main" id="{3B138E7F-2986-4448-8D62-99B26222A8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24" y="6487336"/>
            <a:ext cx="2743200" cy="365125"/>
          </a:xfrm>
        </p:spPr>
        <p:txBody>
          <a:bodyPr/>
          <a:lstStyle/>
          <a:p>
            <a:fld id="{34061A98-1027-1646-A00F-3ACEBC6FE799}" type="datetime1">
              <a:rPr lang="cs-CZ" smtClean="0"/>
              <a:t>15.09.2023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-96547" y="4022387"/>
            <a:ext cx="3214122" cy="2830074"/>
          </a:xfrm>
          <a:prstGeom prst="rect">
            <a:avLst/>
          </a:prstGeom>
          <a:scene3d>
            <a:camera prst="orthographicFront">
              <a:rot lat="0" lon="11999999" rev="0"/>
            </a:camera>
            <a:lightRig rig="threePt" dir="t"/>
          </a:scene3d>
        </p:spPr>
      </p:pic>
      <p:graphicFrame>
        <p:nvGraphicFramePr>
          <p:cNvPr id="15" name="Tabulka 6">
            <a:extLst>
              <a:ext uri="{FF2B5EF4-FFF2-40B4-BE49-F238E27FC236}">
                <a16:creationId xmlns:a16="http://schemas.microsoft.com/office/drawing/2014/main" id="{FA32841E-F327-F053-B34A-66682AEB7E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841220"/>
              </p:ext>
            </p:extLst>
          </p:nvPr>
        </p:nvGraphicFramePr>
        <p:xfrm>
          <a:off x="939669" y="1601041"/>
          <a:ext cx="9645270" cy="21745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686">
                  <a:extLst>
                    <a:ext uri="{9D8B030D-6E8A-4147-A177-3AD203B41FA5}">
                      <a16:colId xmlns:a16="http://schemas.microsoft.com/office/drawing/2014/main" val="1457840440"/>
                    </a:ext>
                  </a:extLst>
                </a:gridCol>
                <a:gridCol w="1230264">
                  <a:extLst>
                    <a:ext uri="{9D8B030D-6E8A-4147-A177-3AD203B41FA5}">
                      <a16:colId xmlns:a16="http://schemas.microsoft.com/office/drawing/2014/main" val="2753899865"/>
                    </a:ext>
                  </a:extLst>
                </a:gridCol>
                <a:gridCol w="1230264">
                  <a:extLst>
                    <a:ext uri="{9D8B030D-6E8A-4147-A177-3AD203B41FA5}">
                      <a16:colId xmlns:a16="http://schemas.microsoft.com/office/drawing/2014/main" val="2430193424"/>
                    </a:ext>
                  </a:extLst>
                </a:gridCol>
                <a:gridCol w="2460528">
                  <a:extLst>
                    <a:ext uri="{9D8B030D-6E8A-4147-A177-3AD203B41FA5}">
                      <a16:colId xmlns:a16="http://schemas.microsoft.com/office/drawing/2014/main" val="754283565"/>
                    </a:ext>
                  </a:extLst>
                </a:gridCol>
                <a:gridCol w="2460528">
                  <a:extLst>
                    <a:ext uri="{9D8B030D-6E8A-4147-A177-3AD203B41FA5}">
                      <a16:colId xmlns:a16="http://schemas.microsoft.com/office/drawing/2014/main" val="1420416835"/>
                    </a:ext>
                  </a:extLst>
                </a:gridCol>
              </a:tblGrid>
              <a:tr h="988454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věková kategorie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kliky nebo shyby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sed-leh nebo přednožování v lehu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plavání 200m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2770776"/>
                  </a:ext>
                </a:extLst>
              </a:tr>
              <a:tr h="395381">
                <a:tc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 29 let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4:50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9682745"/>
                  </a:ext>
                </a:extLst>
              </a:tr>
              <a:tr h="395381">
                <a:tc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– 35 let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4032993"/>
                  </a:ext>
                </a:extLst>
              </a:tr>
              <a:tr h="395381">
                <a:tc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– 40 let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5:13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5917086"/>
                  </a:ext>
                </a:extLst>
              </a:tr>
            </a:tbl>
          </a:graphicData>
        </a:graphic>
      </p:graphicFrame>
      <p:sp>
        <p:nvSpPr>
          <p:cNvPr id="17" name="TextovéPole 16">
            <a:extLst>
              <a:ext uri="{FF2B5EF4-FFF2-40B4-BE49-F238E27FC236}">
                <a16:creationId xmlns:a16="http://schemas.microsoft.com/office/drawing/2014/main" id="{33924602-82FA-9855-EDEE-FCA4C6F462B5}"/>
              </a:ext>
            </a:extLst>
          </p:cNvPr>
          <p:cNvSpPr txBox="1"/>
          <p:nvPr/>
        </p:nvSpPr>
        <p:spPr>
          <a:xfrm>
            <a:off x="3214123" y="3865257"/>
            <a:ext cx="7189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Počet bodů za splnění minimálních limitů jednotlivých disciplín:</a:t>
            </a:r>
          </a:p>
        </p:txBody>
      </p:sp>
      <p:graphicFrame>
        <p:nvGraphicFramePr>
          <p:cNvPr id="18" name="Tabulka 17">
            <a:extLst>
              <a:ext uri="{FF2B5EF4-FFF2-40B4-BE49-F238E27FC236}">
                <a16:creationId xmlns:a16="http://schemas.microsoft.com/office/drawing/2014/main" id="{308838F2-FE04-C102-F7E5-B415971872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578899"/>
              </p:ext>
            </p:extLst>
          </p:nvPr>
        </p:nvGraphicFramePr>
        <p:xfrm>
          <a:off x="3239353" y="4314297"/>
          <a:ext cx="734558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0363">
                  <a:extLst>
                    <a:ext uri="{9D8B030D-6E8A-4147-A177-3AD203B41FA5}">
                      <a16:colId xmlns:a16="http://schemas.microsoft.com/office/drawing/2014/main" val="2331463221"/>
                    </a:ext>
                  </a:extLst>
                </a:gridCol>
                <a:gridCol w="2541398">
                  <a:extLst>
                    <a:ext uri="{9D8B030D-6E8A-4147-A177-3AD203B41FA5}">
                      <a16:colId xmlns:a16="http://schemas.microsoft.com/office/drawing/2014/main" val="220417594"/>
                    </a:ext>
                  </a:extLst>
                </a:gridCol>
                <a:gridCol w="2493825">
                  <a:extLst>
                    <a:ext uri="{9D8B030D-6E8A-4147-A177-3AD203B41FA5}">
                      <a16:colId xmlns:a16="http://schemas.microsoft.com/office/drawing/2014/main" val="1232087117"/>
                    </a:ext>
                  </a:extLst>
                </a:gridCol>
              </a:tblGrid>
              <a:tr h="365126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25413"/>
                  </a:ext>
                </a:extLst>
              </a:tr>
            </a:tbl>
          </a:graphicData>
        </a:graphic>
      </p:graphicFrame>
      <p:sp>
        <p:nvSpPr>
          <p:cNvPr id="19" name="TextovéPole 18">
            <a:extLst>
              <a:ext uri="{FF2B5EF4-FFF2-40B4-BE49-F238E27FC236}">
                <a16:creationId xmlns:a16="http://schemas.microsoft.com/office/drawing/2014/main" id="{041AFF42-7A17-74E5-248A-9E2D12E56F24}"/>
              </a:ext>
            </a:extLst>
          </p:cNvPr>
          <p:cNvSpPr txBox="1"/>
          <p:nvPr/>
        </p:nvSpPr>
        <p:spPr>
          <a:xfrm>
            <a:off x="3239353" y="4651602"/>
            <a:ext cx="7345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Bodové ohodnocení 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za každý cvik navíc/ při plavání za každé minus 2 sekundy:</a:t>
            </a:r>
          </a:p>
        </p:txBody>
      </p:sp>
      <p:graphicFrame>
        <p:nvGraphicFramePr>
          <p:cNvPr id="20" name="Tabulka 11">
            <a:extLst>
              <a:ext uri="{FF2B5EF4-FFF2-40B4-BE49-F238E27FC236}">
                <a16:creationId xmlns:a16="http://schemas.microsoft.com/office/drawing/2014/main" id="{5F5EB05C-E677-EF16-AD9A-15E44B81E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625105"/>
              </p:ext>
            </p:extLst>
          </p:nvPr>
        </p:nvGraphicFramePr>
        <p:xfrm>
          <a:off x="3239353" y="5286318"/>
          <a:ext cx="7345586" cy="369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688">
                  <a:extLst>
                    <a:ext uri="{9D8B030D-6E8A-4147-A177-3AD203B41FA5}">
                      <a16:colId xmlns:a16="http://schemas.microsoft.com/office/drawing/2014/main" val="4041027240"/>
                    </a:ext>
                  </a:extLst>
                </a:gridCol>
                <a:gridCol w="1193686">
                  <a:extLst>
                    <a:ext uri="{9D8B030D-6E8A-4147-A177-3AD203B41FA5}">
                      <a16:colId xmlns:a16="http://schemas.microsoft.com/office/drawing/2014/main" val="1588865322"/>
                    </a:ext>
                  </a:extLst>
                </a:gridCol>
                <a:gridCol w="2502893">
                  <a:extLst>
                    <a:ext uri="{9D8B030D-6E8A-4147-A177-3AD203B41FA5}">
                      <a16:colId xmlns:a16="http://schemas.microsoft.com/office/drawing/2014/main" val="3146021061"/>
                    </a:ext>
                  </a:extLst>
                </a:gridCol>
                <a:gridCol w="2455319">
                  <a:extLst>
                    <a:ext uri="{9D8B030D-6E8A-4147-A177-3AD203B41FA5}">
                      <a16:colId xmlns:a16="http://schemas.microsoft.com/office/drawing/2014/main" val="1262084020"/>
                    </a:ext>
                  </a:extLst>
                </a:gridCol>
              </a:tblGrid>
              <a:tr h="369332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body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body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body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bod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727058"/>
                  </a:ext>
                </a:extLst>
              </a:tr>
            </a:tbl>
          </a:graphicData>
        </a:graphic>
      </p:graphicFrame>
      <p:sp>
        <p:nvSpPr>
          <p:cNvPr id="21" name="TextovéPole 20">
            <a:extLst>
              <a:ext uri="{FF2B5EF4-FFF2-40B4-BE49-F238E27FC236}">
                <a16:creationId xmlns:a16="http://schemas.microsoft.com/office/drawing/2014/main" id="{12EDD545-E4D2-A6EF-EE69-EF577682CDB4}"/>
              </a:ext>
            </a:extLst>
          </p:cNvPr>
          <p:cNvSpPr txBox="1"/>
          <p:nvPr/>
        </p:nvSpPr>
        <p:spPr>
          <a:xfrm>
            <a:off x="3239353" y="5655650"/>
            <a:ext cx="7345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Minimální celkový počet bodů pro splnění testů fyzické způsobilosti pro přijetí na funkci hasič je 95 bodů. </a:t>
            </a:r>
          </a:p>
        </p:txBody>
      </p:sp>
    </p:spTree>
    <p:extLst>
      <p:ext uri="{BB962C8B-B14F-4D97-AF65-F5344CB8AC3E}">
        <p14:creationId xmlns:p14="http://schemas.microsoft.com/office/powerpoint/2010/main" val="2792822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lack, handwear&#10;&#10;Description automatically generated">
            <a:extLst>
              <a:ext uri="{FF2B5EF4-FFF2-40B4-BE49-F238E27FC236}">
                <a16:creationId xmlns:a16="http://schemas.microsoft.com/office/drawing/2014/main" id="{4897DA39-2587-9825-7BC4-639692433A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496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13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204999" y="5794953"/>
            <a:ext cx="9509254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Co nabízíme?</a:t>
            </a:r>
          </a:p>
        </p:txBody>
      </p:sp>
      <p:sp>
        <p:nvSpPr>
          <p:cNvPr id="17" name="Zástupný symbol pro číslo snímku 5">
            <a:extLst>
              <a:ext uri="{FF2B5EF4-FFF2-40B4-BE49-F238E27FC236}">
                <a16:creationId xmlns:a16="http://schemas.microsoft.com/office/drawing/2014/main" id="{D169D23A-9246-AB4E-A114-65AD2B47C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929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337D67-2AE4-9143-B7BF-468AF1AD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0869" y="1852257"/>
            <a:ext cx="8258348" cy="4351338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Týmovou práci 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Neustálý profesní rozvoj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absolvování nástupního kurzu plat min. 39 000 Kč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Rostoucí příjem v závislosti na počtu odsloužených let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týdnů dovolené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dobu 30-ti dnů nemoci služební příjem</a:t>
            </a:r>
          </a:p>
          <a:p>
            <a:endParaRPr lang="cs-CZ" sz="2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736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15.09.2023</a:t>
            </a:fld>
            <a:endParaRPr lang="cs-CZ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242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808777" y="0"/>
            <a:ext cx="6383223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ástupný obsah 2"/>
          <p:cNvSpPr txBox="1"/>
          <p:nvPr/>
        </p:nvSpPr>
        <p:spPr bwMode="auto">
          <a:xfrm>
            <a:off x="5991114" y="4168362"/>
            <a:ext cx="5259159" cy="25129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Výsluhový příspěvek</a:t>
            </a:r>
          </a:p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Odchodné</a:t>
            </a:r>
          </a:p>
        </p:txBody>
      </p:sp>
      <p:sp>
        <p:nvSpPr>
          <p:cNvPr id="18" name="Nadpis 1"/>
          <p:cNvSpPr txBox="1"/>
          <p:nvPr/>
        </p:nvSpPr>
        <p:spPr bwMode="auto">
          <a:xfrm>
            <a:off x="189725" y="56122"/>
            <a:ext cx="12015273" cy="11052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sz="4000" dirty="0">
              <a:solidFill>
                <a:srgbClr val="142142"/>
              </a:solidFill>
            </a:endParaRPr>
          </a:p>
        </p:txBody>
      </p:sp>
      <p:sp>
        <p:nvSpPr>
          <p:cNvPr id="12" name="Zástupný obsah 2"/>
          <p:cNvSpPr txBox="1"/>
          <p:nvPr/>
        </p:nvSpPr>
        <p:spPr bwMode="auto">
          <a:xfrm>
            <a:off x="189725" y="4160323"/>
            <a:ext cx="5259159" cy="27392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cs-CZ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patnácti letech služby ozdravný pobyt v délce 14 dnů v lázeňských a rehabilitačních zařízeních Ministerstva vnitra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Luhačovice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Karlovy Vary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Šumava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Krkonoše a další zajímavé lokality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9" name="Zástupný obsah 2"/>
          <p:cNvSpPr txBox="1"/>
          <p:nvPr/>
        </p:nvSpPr>
        <p:spPr bwMode="auto">
          <a:xfrm>
            <a:off x="365978" y="3429000"/>
            <a:ext cx="5259159" cy="6154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Požár I.</a:t>
            </a:r>
          </a:p>
        </p:txBody>
      </p:sp>
      <p:cxnSp>
        <p:nvCxnSpPr>
          <p:cNvPr id="4" name="Přímá spojnice 3"/>
          <p:cNvCxnSpPr/>
          <p:nvPr/>
        </p:nvCxnSpPr>
        <p:spPr>
          <a:xfrm>
            <a:off x="0" y="4030466"/>
            <a:ext cx="12204997" cy="0"/>
          </a:xfrm>
          <a:prstGeom prst="line">
            <a:avLst/>
          </a:prstGeom>
          <a:ln w="63500" cmpd="sng">
            <a:solidFill>
              <a:srgbClr val="E0AD1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49EE11D9-846D-3358-BC9F-3E9DB46EAE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tretch/>
        </p:blipFill>
        <p:spPr>
          <a:xfrm>
            <a:off x="0" y="3681"/>
            <a:ext cx="5821773" cy="3968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8" name="Zástupný obsah 2">
            <a:extLst>
              <a:ext uri="{FF2B5EF4-FFF2-40B4-BE49-F238E27FC236}">
                <a16:creationId xmlns:a16="http://schemas.microsoft.com/office/drawing/2014/main" id="{21F54FAC-5A8C-3CA9-1F83-F28CA8AA0D30}"/>
              </a:ext>
            </a:extLst>
          </p:cNvPr>
          <p:cNvSpPr txBox="1"/>
          <p:nvPr/>
        </p:nvSpPr>
        <p:spPr bwMode="auto">
          <a:xfrm>
            <a:off x="6102498" y="2562345"/>
            <a:ext cx="4734593" cy="5303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 závislosti na počtu odsloužených let má hasič nárok na: </a:t>
            </a:r>
          </a:p>
        </p:txBody>
      </p:sp>
    </p:spTree>
    <p:extLst>
      <p:ext uri="{BB962C8B-B14F-4D97-AF65-F5344CB8AC3E}">
        <p14:creationId xmlns:p14="http://schemas.microsoft.com/office/powerpoint/2010/main" val="1709266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irefighter putting out a fire&#10;&#10;Description automatically generated with medium confidence">
            <a:extLst>
              <a:ext uri="{FF2B5EF4-FFF2-40B4-BE49-F238E27FC236}">
                <a16:creationId xmlns:a16="http://schemas.microsoft.com/office/drawing/2014/main" id="{509FD096-C7A6-6280-91E7-6332ECEC1B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063" r="17878" b="454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648000" y="4729053"/>
            <a:ext cx="4254926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Co Tě čeká?</a:t>
            </a:r>
          </a:p>
        </p:txBody>
      </p:sp>
      <p:sp>
        <p:nvSpPr>
          <p:cNvPr id="14" name="Podnadpis 2">
            <a:extLst>
              <a:ext uri="{FF2B5EF4-FFF2-40B4-BE49-F238E27FC236}">
                <a16:creationId xmlns:a16="http://schemas.microsoft.com/office/drawing/2014/main" id="{461ACF5E-4415-FE44-8F1C-09820C0D4270}"/>
              </a:ext>
            </a:extLst>
          </p:cNvPr>
          <p:cNvSpPr txBox="1">
            <a:spLocks/>
          </p:cNvSpPr>
          <p:nvPr/>
        </p:nvSpPr>
        <p:spPr>
          <a:xfrm>
            <a:off x="648000" y="5400000"/>
            <a:ext cx="3112920" cy="5354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Zástupný symbol pro číslo snímku 5">
            <a:extLst>
              <a:ext uri="{FF2B5EF4-FFF2-40B4-BE49-F238E27FC236}">
                <a16:creationId xmlns:a16="http://schemas.microsoft.com/office/drawing/2014/main" id="{D169D23A-9246-AB4E-A114-65AD2B47C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21" name="Zástupný symbol pro zápatí 20">
            <a:extLst>
              <a:ext uri="{FF2B5EF4-FFF2-40B4-BE49-F238E27FC236}">
                <a16:creationId xmlns:a16="http://schemas.microsoft.com/office/drawing/2014/main" id="{BF5B8BF9-8D05-934A-AF69-BF528E94E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6248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2" name="Zástupný symbol pro datum 21">
            <a:extLst>
              <a:ext uri="{FF2B5EF4-FFF2-40B4-BE49-F238E27FC236}">
                <a16:creationId xmlns:a16="http://schemas.microsoft.com/office/drawing/2014/main" id="{A8ADD084-9600-8B45-ADB8-D2B75BBA1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3DAA-56E8-DA4E-945F-A7FF44C2DC2F}" type="datetime1">
              <a:rPr lang="cs-CZ" smtClean="0"/>
              <a:t>15.09.2023</a:t>
            </a:fld>
            <a:endParaRPr lang="cs-CZ"/>
          </a:p>
        </p:txBody>
      </p:sp>
      <p:pic>
        <p:nvPicPr>
          <p:cNvPr id="9" name="Obrázek 8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552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736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15.09.2023</a:t>
            </a:fld>
            <a:endParaRPr lang="cs-CZ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7723061" y="1419451"/>
            <a:ext cx="3204729" cy="2315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5043647" y="228620"/>
            <a:ext cx="7049336" cy="1325563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Odborné zařazení HASIČE</a:t>
            </a:r>
            <a:endParaRPr lang="cs-CZ" sz="4000" dirty="0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F59E4C96-45F0-50FB-3C2E-0464EB22B9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0469"/>
          <a:stretch/>
        </p:blipFill>
        <p:spPr>
          <a:xfrm>
            <a:off x="390859" y="1614831"/>
            <a:ext cx="4387224" cy="4313340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14" name="Tabulka 5">
            <a:extLst>
              <a:ext uri="{FF2B5EF4-FFF2-40B4-BE49-F238E27FC236}">
                <a16:creationId xmlns:a16="http://schemas.microsoft.com/office/drawing/2014/main" id="{9CEA3908-BBED-DD4F-B5AB-46118996FF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83368"/>
              </p:ext>
            </p:extLst>
          </p:nvPr>
        </p:nvGraphicFramePr>
        <p:xfrm>
          <a:off x="5056521" y="1576472"/>
          <a:ext cx="2366682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2">
                  <a:extLst>
                    <a:ext uri="{9D8B030D-6E8A-4147-A177-3AD203B41FA5}">
                      <a16:colId xmlns:a16="http://schemas.microsoft.com/office/drawing/2014/main" val="293022290"/>
                    </a:ext>
                  </a:extLst>
                </a:gridCol>
              </a:tblGrid>
              <a:tr h="27976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Velitel čety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020900"/>
                  </a:ext>
                </a:extLst>
              </a:tr>
            </a:tbl>
          </a:graphicData>
        </a:graphic>
      </p:graphicFrame>
      <p:graphicFrame>
        <p:nvGraphicFramePr>
          <p:cNvPr id="15" name="Tabulka 6">
            <a:extLst>
              <a:ext uri="{FF2B5EF4-FFF2-40B4-BE49-F238E27FC236}">
                <a16:creationId xmlns:a16="http://schemas.microsoft.com/office/drawing/2014/main" id="{230886FA-A80E-DCCD-4810-C71611A03B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246364"/>
              </p:ext>
            </p:extLst>
          </p:nvPr>
        </p:nvGraphicFramePr>
        <p:xfrm>
          <a:off x="5056520" y="2537556"/>
          <a:ext cx="2366683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3">
                  <a:extLst>
                    <a:ext uri="{9D8B030D-6E8A-4147-A177-3AD203B41FA5}">
                      <a16:colId xmlns:a16="http://schemas.microsoft.com/office/drawing/2014/main" val="312987578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Velitel družstva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20797550"/>
                  </a:ext>
                </a:extLst>
              </a:tr>
            </a:tbl>
          </a:graphicData>
        </a:graphic>
      </p:graphicFrame>
      <p:sp>
        <p:nvSpPr>
          <p:cNvPr id="16" name="Šipka: dolů 15">
            <a:extLst>
              <a:ext uri="{FF2B5EF4-FFF2-40B4-BE49-F238E27FC236}">
                <a16:creationId xmlns:a16="http://schemas.microsoft.com/office/drawing/2014/main" id="{5DCB3B88-0F47-D386-6723-4764308801A0}"/>
              </a:ext>
            </a:extLst>
          </p:cNvPr>
          <p:cNvSpPr/>
          <p:nvPr/>
        </p:nvSpPr>
        <p:spPr>
          <a:xfrm>
            <a:off x="6071306" y="2124450"/>
            <a:ext cx="311364" cy="318148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7" name="Tabulka 5">
            <a:extLst>
              <a:ext uri="{FF2B5EF4-FFF2-40B4-BE49-F238E27FC236}">
                <a16:creationId xmlns:a16="http://schemas.microsoft.com/office/drawing/2014/main" id="{513AC8F9-E50C-DA35-350E-0DE951559C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84867"/>
              </p:ext>
            </p:extLst>
          </p:nvPr>
        </p:nvGraphicFramePr>
        <p:xfrm>
          <a:off x="7688526" y="5783767"/>
          <a:ext cx="2366683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3">
                  <a:extLst>
                    <a:ext uri="{9D8B030D-6E8A-4147-A177-3AD203B41FA5}">
                      <a16:colId xmlns:a16="http://schemas.microsoft.com/office/drawing/2014/main" val="293022290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Hasič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020900"/>
                  </a:ext>
                </a:extLst>
              </a:tr>
            </a:tbl>
          </a:graphicData>
        </a:graphic>
      </p:graphicFrame>
      <p:graphicFrame>
        <p:nvGraphicFramePr>
          <p:cNvPr id="18" name="Tabulka 6">
            <a:extLst>
              <a:ext uri="{FF2B5EF4-FFF2-40B4-BE49-F238E27FC236}">
                <a16:creationId xmlns:a16="http://schemas.microsoft.com/office/drawing/2014/main" id="{C0D83E57-C844-D785-9D9B-9C758BC2CB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055938"/>
              </p:ext>
            </p:extLst>
          </p:nvPr>
        </p:nvGraphicFramePr>
        <p:xfrm>
          <a:off x="5043647" y="5787863"/>
          <a:ext cx="2366683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3">
                  <a:extLst>
                    <a:ext uri="{9D8B030D-6E8A-4147-A177-3AD203B41FA5}">
                      <a16:colId xmlns:a16="http://schemas.microsoft.com/office/drawing/2014/main" val="312987578"/>
                    </a:ext>
                  </a:extLst>
                </a:gridCol>
              </a:tblGrid>
              <a:tr h="21071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Hasič strojní</a:t>
                      </a: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20797550"/>
                  </a:ext>
                </a:extLst>
              </a:tr>
            </a:tbl>
          </a:graphicData>
        </a:graphic>
      </p:graphicFrame>
      <p:graphicFrame>
        <p:nvGraphicFramePr>
          <p:cNvPr id="19" name="Tabulka 7">
            <a:extLst>
              <a:ext uri="{FF2B5EF4-FFF2-40B4-BE49-F238E27FC236}">
                <a16:creationId xmlns:a16="http://schemas.microsoft.com/office/drawing/2014/main" id="{C128D2AB-9490-EFFB-42DF-9DAE3379B4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525058"/>
              </p:ext>
            </p:extLst>
          </p:nvPr>
        </p:nvGraphicFramePr>
        <p:xfrm>
          <a:off x="5069152" y="3498640"/>
          <a:ext cx="2366683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3">
                  <a:extLst>
                    <a:ext uri="{9D8B030D-6E8A-4147-A177-3AD203B41FA5}">
                      <a16:colId xmlns:a16="http://schemas.microsoft.com/office/drawing/2014/main" val="2393898994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Hasič technik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668222"/>
                  </a:ext>
                </a:extLst>
              </a:tr>
            </a:tbl>
          </a:graphicData>
        </a:graphic>
      </p:graphicFrame>
      <p:graphicFrame>
        <p:nvGraphicFramePr>
          <p:cNvPr id="20" name="Tabulka 19">
            <a:extLst>
              <a:ext uri="{FF2B5EF4-FFF2-40B4-BE49-F238E27FC236}">
                <a16:creationId xmlns:a16="http://schemas.microsoft.com/office/drawing/2014/main" id="{DAF99835-020A-026E-63F0-E21D0A5727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589648"/>
              </p:ext>
            </p:extLst>
          </p:nvPr>
        </p:nvGraphicFramePr>
        <p:xfrm>
          <a:off x="9119929" y="3435256"/>
          <a:ext cx="2366682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2">
                  <a:extLst>
                    <a:ext uri="{9D8B030D-6E8A-4147-A177-3AD203B41FA5}">
                      <a16:colId xmlns:a16="http://schemas.microsoft.com/office/drawing/2014/main" val="9914022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chemická služba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7767935"/>
                  </a:ext>
                </a:extLst>
              </a:tr>
            </a:tbl>
          </a:graphicData>
        </a:graphic>
      </p:graphicFrame>
      <p:graphicFrame>
        <p:nvGraphicFramePr>
          <p:cNvPr id="24" name="Tabulka 23">
            <a:extLst>
              <a:ext uri="{FF2B5EF4-FFF2-40B4-BE49-F238E27FC236}">
                <a16:creationId xmlns:a16="http://schemas.microsoft.com/office/drawing/2014/main" id="{73D40A04-A37B-EF71-F4A8-51AB8F080A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5319981"/>
              </p:ext>
            </p:extLst>
          </p:nvPr>
        </p:nvGraphicFramePr>
        <p:xfrm>
          <a:off x="9119930" y="3991310"/>
          <a:ext cx="2366681" cy="398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1">
                  <a:extLst>
                    <a:ext uri="{9D8B030D-6E8A-4147-A177-3AD203B41FA5}">
                      <a16:colId xmlns:a16="http://schemas.microsoft.com/office/drawing/2014/main" val="2231485421"/>
                    </a:ext>
                  </a:extLst>
                </a:gridCol>
              </a:tblGrid>
              <a:tr h="398294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strojní služba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545112"/>
                  </a:ext>
                </a:extLst>
              </a:tr>
            </a:tbl>
          </a:graphicData>
        </a:graphic>
      </p:graphicFrame>
      <p:graphicFrame>
        <p:nvGraphicFramePr>
          <p:cNvPr id="25" name="Tabulka 13">
            <a:extLst>
              <a:ext uri="{FF2B5EF4-FFF2-40B4-BE49-F238E27FC236}">
                <a16:creationId xmlns:a16="http://schemas.microsoft.com/office/drawing/2014/main" id="{79BCFD09-332B-613B-55DE-064300276A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783348"/>
              </p:ext>
            </p:extLst>
          </p:nvPr>
        </p:nvGraphicFramePr>
        <p:xfrm>
          <a:off x="9119928" y="4613096"/>
          <a:ext cx="2366681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1">
                  <a:extLst>
                    <a:ext uri="{9D8B030D-6E8A-4147-A177-3AD203B41FA5}">
                      <a16:colId xmlns:a16="http://schemas.microsoft.com/office/drawing/2014/main" val="20167048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technická služba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6449350"/>
                  </a:ext>
                </a:extLst>
              </a:tr>
            </a:tbl>
          </a:graphicData>
        </a:graphic>
      </p:graphicFrame>
      <p:graphicFrame>
        <p:nvGraphicFramePr>
          <p:cNvPr id="26" name="Tabulka 15">
            <a:extLst>
              <a:ext uri="{FF2B5EF4-FFF2-40B4-BE49-F238E27FC236}">
                <a16:creationId xmlns:a16="http://schemas.microsoft.com/office/drawing/2014/main" id="{17DB7F75-49B4-143A-292B-187602E034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6106236"/>
              </p:ext>
            </p:extLst>
          </p:nvPr>
        </p:nvGraphicFramePr>
        <p:xfrm>
          <a:off x="9119929" y="5168752"/>
          <a:ext cx="236668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0">
                  <a:extLst>
                    <a:ext uri="{9D8B030D-6E8A-4147-A177-3AD203B41FA5}">
                      <a16:colId xmlns:a16="http://schemas.microsoft.com/office/drawing/2014/main" val="10965098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spojová služba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8393751"/>
                  </a:ext>
                </a:extLst>
              </a:tr>
            </a:tbl>
          </a:graphicData>
        </a:graphic>
      </p:graphicFrame>
      <p:sp>
        <p:nvSpPr>
          <p:cNvPr id="27" name="Šipka: doprava 26">
            <a:extLst>
              <a:ext uri="{FF2B5EF4-FFF2-40B4-BE49-F238E27FC236}">
                <a16:creationId xmlns:a16="http://schemas.microsoft.com/office/drawing/2014/main" id="{6E62A27C-3867-A683-C3C1-8711698A63C5}"/>
              </a:ext>
            </a:extLst>
          </p:cNvPr>
          <p:cNvSpPr/>
          <p:nvPr/>
        </p:nvSpPr>
        <p:spPr>
          <a:xfrm>
            <a:off x="7850453" y="3531131"/>
            <a:ext cx="978408" cy="24037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Šipka: doprava 27">
            <a:extLst>
              <a:ext uri="{FF2B5EF4-FFF2-40B4-BE49-F238E27FC236}">
                <a16:creationId xmlns:a16="http://schemas.microsoft.com/office/drawing/2014/main" id="{F430BCDE-F8DF-392A-2F61-EE3AE9055844}"/>
              </a:ext>
            </a:extLst>
          </p:cNvPr>
          <p:cNvSpPr/>
          <p:nvPr/>
        </p:nvSpPr>
        <p:spPr>
          <a:xfrm>
            <a:off x="7850453" y="4070272"/>
            <a:ext cx="978408" cy="240370"/>
          </a:xfrm>
          <a:prstGeom prst="rightArrow">
            <a:avLst/>
          </a:prstGeom>
          <a:ln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Šipka: doprava 28">
            <a:extLst>
              <a:ext uri="{FF2B5EF4-FFF2-40B4-BE49-F238E27FC236}">
                <a16:creationId xmlns:a16="http://schemas.microsoft.com/office/drawing/2014/main" id="{EA8EDC6D-ABF6-398B-AC6E-92CA544548FC}"/>
              </a:ext>
            </a:extLst>
          </p:cNvPr>
          <p:cNvSpPr/>
          <p:nvPr/>
        </p:nvSpPr>
        <p:spPr>
          <a:xfrm>
            <a:off x="7882133" y="4667815"/>
            <a:ext cx="978408" cy="240370"/>
          </a:xfrm>
          <a:prstGeom prst="rightArrow">
            <a:avLst/>
          </a:prstGeom>
          <a:ln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ipka: doprava 29">
            <a:extLst>
              <a:ext uri="{FF2B5EF4-FFF2-40B4-BE49-F238E27FC236}">
                <a16:creationId xmlns:a16="http://schemas.microsoft.com/office/drawing/2014/main" id="{D462CEC3-8AAF-16B3-5505-E9E1013BAC1E}"/>
              </a:ext>
            </a:extLst>
          </p:cNvPr>
          <p:cNvSpPr/>
          <p:nvPr/>
        </p:nvSpPr>
        <p:spPr>
          <a:xfrm>
            <a:off x="7850453" y="5233987"/>
            <a:ext cx="978408" cy="240370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ipka: dolů 30">
            <a:extLst>
              <a:ext uri="{FF2B5EF4-FFF2-40B4-BE49-F238E27FC236}">
                <a16:creationId xmlns:a16="http://schemas.microsoft.com/office/drawing/2014/main" id="{DBFB8C9C-D157-8325-CCBA-A9DB69E4F49B}"/>
              </a:ext>
            </a:extLst>
          </p:cNvPr>
          <p:cNvSpPr/>
          <p:nvPr/>
        </p:nvSpPr>
        <p:spPr>
          <a:xfrm>
            <a:off x="6071306" y="3083958"/>
            <a:ext cx="311364" cy="318148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2" name="Obrázek 31">
            <a:extLst>
              <a:ext uri="{FF2B5EF4-FFF2-40B4-BE49-F238E27FC236}">
                <a16:creationId xmlns:a16="http://schemas.microsoft.com/office/drawing/2014/main" id="{3B30CFD1-4C10-49D4-3F63-C0C109CC57E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952090" y="4138601"/>
            <a:ext cx="3239910" cy="2852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636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864394" y="0"/>
            <a:ext cx="6383223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ástupný obsah 2"/>
          <p:cNvSpPr txBox="1"/>
          <p:nvPr/>
        </p:nvSpPr>
        <p:spPr bwMode="auto">
          <a:xfrm>
            <a:off x="6675761" y="3789124"/>
            <a:ext cx="4507145" cy="25129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000" dirty="0">
                <a:solidFill>
                  <a:schemeClr val="bg1"/>
                </a:solidFill>
              </a:rPr>
              <a:t>    </a:t>
            </a:r>
          </a:p>
          <a:p>
            <a:pPr marL="0" indent="0" algn="just">
              <a:buNone/>
            </a:pPr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Potápěčská a lezecká činnost je na vysoké úrovni. Průběžně probíhá vybavování technickými prostředky a rozšiřování skupiny o nové členy. Jsou organizovány zdokonalovací výcviky i v atraktivních lokalitách.</a:t>
            </a:r>
            <a:endParaRPr lang="cs-CZ" sz="1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Nadpis 1"/>
          <p:cNvSpPr txBox="1"/>
          <p:nvPr/>
        </p:nvSpPr>
        <p:spPr bwMode="auto">
          <a:xfrm>
            <a:off x="189725" y="56122"/>
            <a:ext cx="12015273" cy="11052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sz="4000" dirty="0">
              <a:solidFill>
                <a:srgbClr val="142142"/>
              </a:solidFill>
            </a:endParaRPr>
          </a:p>
        </p:txBody>
      </p:sp>
      <p:sp>
        <p:nvSpPr>
          <p:cNvPr id="12" name="Zástupný obsah 2"/>
          <p:cNvSpPr txBox="1"/>
          <p:nvPr/>
        </p:nvSpPr>
        <p:spPr bwMode="auto">
          <a:xfrm>
            <a:off x="282953" y="4307560"/>
            <a:ext cx="5259159" cy="25129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400" dirty="0">
              <a:solidFill>
                <a:srgbClr val="142142"/>
              </a:solidFill>
            </a:endParaRPr>
          </a:p>
        </p:txBody>
      </p:sp>
      <p:sp>
        <p:nvSpPr>
          <p:cNvPr id="9" name="Zástupný obsah 2"/>
          <p:cNvSpPr txBox="1"/>
          <p:nvPr/>
        </p:nvSpPr>
        <p:spPr bwMode="auto">
          <a:xfrm>
            <a:off x="1043704" y="3377540"/>
            <a:ext cx="1244789" cy="6154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cs-CZ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ožár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I.</a:t>
            </a:r>
          </a:p>
        </p:txBody>
      </p:sp>
      <p:sp>
        <p:nvSpPr>
          <p:cNvPr id="11" name="Zástupný obsah 2"/>
          <p:cNvSpPr txBox="1"/>
          <p:nvPr/>
        </p:nvSpPr>
        <p:spPr bwMode="auto">
          <a:xfrm>
            <a:off x="6607204" y="2883650"/>
            <a:ext cx="5259159" cy="6141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Specializace dle záchranných činností</a:t>
            </a:r>
          </a:p>
        </p:txBody>
      </p:sp>
      <p:cxnSp>
        <p:nvCxnSpPr>
          <p:cNvPr id="4" name="Přímá spojnice 3"/>
          <p:cNvCxnSpPr/>
          <p:nvPr/>
        </p:nvCxnSpPr>
        <p:spPr>
          <a:xfrm>
            <a:off x="0" y="4030466"/>
            <a:ext cx="12204997" cy="0"/>
          </a:xfrm>
          <a:prstGeom prst="line">
            <a:avLst/>
          </a:prstGeom>
          <a:ln w="63500" cmpd="sng">
            <a:solidFill>
              <a:srgbClr val="E0AD1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brázek 4">
            <a:extLst>
              <a:ext uri="{FF2B5EF4-FFF2-40B4-BE49-F238E27FC236}">
                <a16:creationId xmlns:a16="http://schemas.microsoft.com/office/drawing/2014/main" id="{E3FF372A-AD55-F9B6-E24B-909C0F3626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37511" y="1073361"/>
            <a:ext cx="3662165" cy="2071321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CB21E79C-5B0B-7FD7-44C9-CD91010CAD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624244" y="1073362"/>
            <a:ext cx="3565789" cy="2071321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graphicFrame>
        <p:nvGraphicFramePr>
          <p:cNvPr id="8" name="Tabulka 5">
            <a:extLst>
              <a:ext uri="{FF2B5EF4-FFF2-40B4-BE49-F238E27FC236}">
                <a16:creationId xmlns:a16="http://schemas.microsoft.com/office/drawing/2014/main" id="{2C3B7183-DCAD-DD3A-42A2-90C5D7DBAF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932181"/>
              </p:ext>
            </p:extLst>
          </p:nvPr>
        </p:nvGraphicFramePr>
        <p:xfrm>
          <a:off x="3223796" y="5834000"/>
          <a:ext cx="2366684" cy="7460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684">
                  <a:extLst>
                    <a:ext uri="{9D8B030D-6E8A-4147-A177-3AD203B41FA5}">
                      <a16:colId xmlns:a16="http://schemas.microsoft.com/office/drawing/2014/main" val="293022290"/>
                    </a:ext>
                  </a:extLst>
                </a:gridCol>
              </a:tblGrid>
              <a:tr h="746063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záchrana </a:t>
                      </a:r>
                      <a:r>
                        <a:rPr lang="cs-CZ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pod vodní hladinou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020900"/>
                  </a:ext>
                </a:extLst>
              </a:tr>
            </a:tbl>
          </a:graphicData>
        </a:graphic>
      </p:graphicFrame>
      <p:graphicFrame>
        <p:nvGraphicFramePr>
          <p:cNvPr id="10" name="Tabulka 3">
            <a:extLst>
              <a:ext uri="{FF2B5EF4-FFF2-40B4-BE49-F238E27FC236}">
                <a16:creationId xmlns:a16="http://schemas.microsoft.com/office/drawing/2014/main" id="{CB1ADC2B-58F4-C144-6010-D2102A14A3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0433844"/>
              </p:ext>
            </p:extLst>
          </p:nvPr>
        </p:nvGraphicFramePr>
        <p:xfrm>
          <a:off x="407820" y="5834000"/>
          <a:ext cx="2606984" cy="746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6984">
                  <a:extLst>
                    <a:ext uri="{9D8B030D-6E8A-4147-A177-3AD203B41FA5}">
                      <a16:colId xmlns:a16="http://schemas.microsoft.com/office/drawing/2014/main" val="4020018285"/>
                    </a:ext>
                  </a:extLst>
                </a:gridCol>
              </a:tblGrid>
              <a:tr h="746062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záchrana z výšky a nad volnou hloubkou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032916"/>
                  </a:ext>
                </a:extLst>
              </a:tr>
            </a:tbl>
          </a:graphicData>
        </a:graphic>
      </p:graphicFrame>
      <p:graphicFrame>
        <p:nvGraphicFramePr>
          <p:cNvPr id="14" name="Tabulka 6">
            <a:extLst>
              <a:ext uri="{FF2B5EF4-FFF2-40B4-BE49-F238E27FC236}">
                <a16:creationId xmlns:a16="http://schemas.microsoft.com/office/drawing/2014/main" id="{B81A16C2-7D48-9280-E555-22B569CF8E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0902805"/>
              </p:ext>
            </p:extLst>
          </p:nvPr>
        </p:nvGraphicFramePr>
        <p:xfrm>
          <a:off x="3348182" y="4248354"/>
          <a:ext cx="2117912" cy="7972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7912">
                  <a:extLst>
                    <a:ext uri="{9D8B030D-6E8A-4147-A177-3AD203B41FA5}">
                      <a16:colId xmlns:a16="http://schemas.microsoft.com/office/drawing/2014/main" val="1940065919"/>
                    </a:ext>
                  </a:extLst>
                </a:gridCol>
              </a:tblGrid>
              <a:tr h="797253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POTÁPĚČSKÁ  SKUPINA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9299358"/>
                  </a:ext>
                </a:extLst>
              </a:tr>
            </a:tbl>
          </a:graphicData>
        </a:graphic>
      </p:graphicFrame>
      <p:graphicFrame>
        <p:nvGraphicFramePr>
          <p:cNvPr id="15" name="Tabulka 7">
            <a:extLst>
              <a:ext uri="{FF2B5EF4-FFF2-40B4-BE49-F238E27FC236}">
                <a16:creationId xmlns:a16="http://schemas.microsoft.com/office/drawing/2014/main" id="{3D87C965-9AD6-381D-F8EA-BF8E312BA0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8107447"/>
              </p:ext>
            </p:extLst>
          </p:nvPr>
        </p:nvGraphicFramePr>
        <p:xfrm>
          <a:off x="657911" y="4210879"/>
          <a:ext cx="2002015" cy="7972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2015">
                  <a:extLst>
                    <a:ext uri="{9D8B030D-6E8A-4147-A177-3AD203B41FA5}">
                      <a16:colId xmlns:a16="http://schemas.microsoft.com/office/drawing/2014/main" val="584548246"/>
                    </a:ext>
                  </a:extLst>
                </a:gridCol>
              </a:tblGrid>
              <a:tr h="797253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LEZECKÁ </a:t>
                      </a:r>
                    </a:p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SKUPINA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9695818"/>
                  </a:ext>
                </a:extLst>
              </a:tr>
            </a:tbl>
          </a:graphicData>
        </a:graphic>
      </p:graphicFrame>
      <p:sp>
        <p:nvSpPr>
          <p:cNvPr id="16" name="Šipka: dolů 15">
            <a:extLst>
              <a:ext uri="{FF2B5EF4-FFF2-40B4-BE49-F238E27FC236}">
                <a16:creationId xmlns:a16="http://schemas.microsoft.com/office/drawing/2014/main" id="{03D2E853-AE6B-2783-CB6B-8BBF43AFDDFB}"/>
              </a:ext>
            </a:extLst>
          </p:cNvPr>
          <p:cNvSpPr/>
          <p:nvPr/>
        </p:nvSpPr>
        <p:spPr>
          <a:xfrm>
            <a:off x="1416602" y="5188544"/>
            <a:ext cx="484632" cy="628784"/>
          </a:xfrm>
          <a:prstGeom prst="downArrow">
            <a:avLst/>
          </a:prstGeom>
          <a:ln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: dolů 16">
            <a:extLst>
              <a:ext uri="{FF2B5EF4-FFF2-40B4-BE49-F238E27FC236}">
                <a16:creationId xmlns:a16="http://schemas.microsoft.com/office/drawing/2014/main" id="{EA674659-A95D-A619-4262-D597A68D7AF2}"/>
              </a:ext>
            </a:extLst>
          </p:cNvPr>
          <p:cNvSpPr/>
          <p:nvPr/>
        </p:nvSpPr>
        <p:spPr>
          <a:xfrm>
            <a:off x="4164822" y="5188544"/>
            <a:ext cx="484632" cy="628784"/>
          </a:xfrm>
          <a:prstGeom prst="downArrow">
            <a:avLst/>
          </a:prstGeom>
          <a:ln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3400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821774" y="0"/>
            <a:ext cx="6383223" cy="6858000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ástupný obsah 2"/>
          <p:cNvSpPr txBox="1"/>
          <p:nvPr/>
        </p:nvSpPr>
        <p:spPr bwMode="auto">
          <a:xfrm>
            <a:off x="6381104" y="4306257"/>
            <a:ext cx="5259159" cy="1062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Zdravotník </a:t>
            </a:r>
          </a:p>
          <a:p>
            <a:r>
              <a:rPr lang="cs-CZ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Člen posttraumatického teamu</a:t>
            </a:r>
            <a:endParaRPr lang="cs-CZ" sz="1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Nadpis 1"/>
          <p:cNvSpPr txBox="1"/>
          <p:nvPr/>
        </p:nvSpPr>
        <p:spPr bwMode="auto">
          <a:xfrm>
            <a:off x="189725" y="56122"/>
            <a:ext cx="12015273" cy="11052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>
              <a:lnSpc>
                <a:spcPct val="90000"/>
              </a:lnSpc>
              <a:spcBef>
                <a:spcPts val="0"/>
              </a:spcBef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sz="4000" dirty="0">
              <a:solidFill>
                <a:srgbClr val="142142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0" y="4030466"/>
            <a:ext cx="12204997" cy="0"/>
          </a:xfrm>
          <a:prstGeom prst="line">
            <a:avLst/>
          </a:prstGeom>
          <a:ln w="63500" cmpd="sng">
            <a:solidFill>
              <a:srgbClr val="E0AD1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brázek 6">
            <a:extLst>
              <a:ext uri="{FF2B5EF4-FFF2-40B4-BE49-F238E27FC236}">
                <a16:creationId xmlns:a16="http://schemas.microsoft.com/office/drawing/2014/main" id="{3C8817D3-E04C-E185-D217-05FF47D3E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21773" cy="4000491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97752507-F412-9739-7CE4-9C2DE6EF09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770" y="-8802"/>
            <a:ext cx="6370227" cy="4000491"/>
          </a:xfrm>
          <a:prstGeom prst="rect">
            <a:avLst/>
          </a:prstGeom>
        </p:spPr>
      </p:pic>
      <p:sp>
        <p:nvSpPr>
          <p:cNvPr id="14" name="Zástupný obsah 2">
            <a:extLst>
              <a:ext uri="{FF2B5EF4-FFF2-40B4-BE49-F238E27FC236}">
                <a16:creationId xmlns:a16="http://schemas.microsoft.com/office/drawing/2014/main" id="{95FE9461-8070-FAEE-F379-79008C645FBC}"/>
              </a:ext>
            </a:extLst>
          </p:cNvPr>
          <p:cNvSpPr txBox="1"/>
          <p:nvPr/>
        </p:nvSpPr>
        <p:spPr bwMode="auto">
          <a:xfrm>
            <a:off x="189725" y="4237024"/>
            <a:ext cx="5259159" cy="26625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cs-CZ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Další specializace 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1091578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90B7A7-9899-4346-82E5-7801FDD23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Hasič slouží v režimu 24 hodinové směny</a:t>
            </a:r>
            <a:endParaRPr lang="cs-CZ" sz="4000" b="1" dirty="0">
              <a:solidFill>
                <a:srgbClr val="142142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7DBB02-E1B1-1346-8DFB-51684A5D99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289583"/>
          </a:xfrm>
        </p:spPr>
        <p:txBody>
          <a:bodyPr>
            <a:normAutofit/>
          </a:bodyPr>
          <a:lstStyle/>
          <a:p>
            <a:r>
              <a:rPr lang="cs-CZ" sz="2400" dirty="0"/>
              <a:t>7:00 – 23:00 hodin výkon služby </a:t>
            </a:r>
          </a:p>
          <a:p>
            <a:r>
              <a:rPr lang="cs-CZ" sz="2400" dirty="0"/>
              <a:t>23:00 – 6:00 hodin pohotovost na pracovišti</a:t>
            </a:r>
          </a:p>
          <a:p>
            <a:r>
              <a:rPr lang="cs-CZ" sz="2400" dirty="0"/>
              <a:t>6:00 – 7:00 hodin výkon služby</a:t>
            </a:r>
          </a:p>
          <a:p>
            <a:r>
              <a:rPr lang="cs-CZ" sz="2400" dirty="0"/>
              <a:t>2 dny volno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CAB0C3F-9C92-9549-8C28-93FE3853CE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2895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142142"/>
                </a:solidFill>
              </a:rPr>
              <a:t>Činnost hasiče v rámci výkonu služby:</a:t>
            </a:r>
          </a:p>
          <a:p>
            <a:r>
              <a:rPr lang="cs-CZ" sz="2400" dirty="0"/>
              <a:t>Oprava a údržba zásahové techniky</a:t>
            </a:r>
          </a:p>
          <a:p>
            <a:r>
              <a:rPr lang="cs-CZ" sz="2400" dirty="0"/>
              <a:t>Vzdělávání</a:t>
            </a:r>
          </a:p>
          <a:p>
            <a:r>
              <a:rPr lang="cs-CZ" sz="2400" dirty="0"/>
              <a:t>Fyzická příprava</a:t>
            </a:r>
          </a:p>
          <a:p>
            <a:r>
              <a:rPr lang="cs-CZ" sz="2400" dirty="0"/>
              <a:t>Odborný výcvik</a:t>
            </a:r>
          </a:p>
          <a:p>
            <a:r>
              <a:rPr lang="cs-CZ" sz="2400" dirty="0"/>
              <a:t>Námětová cvičení</a:t>
            </a:r>
          </a:p>
          <a:p>
            <a:r>
              <a:rPr lang="cs-CZ" sz="2400" dirty="0"/>
              <a:t>Spolupráce v oblasti prevence</a:t>
            </a:r>
          </a:p>
          <a:p>
            <a:endParaRPr lang="cs-CZ" sz="2400" dirty="0"/>
          </a:p>
          <a:p>
            <a:pPr marL="0" indent="0">
              <a:buNone/>
            </a:pPr>
            <a:endParaRPr lang="cs-CZ" sz="2400" b="1" dirty="0">
              <a:solidFill>
                <a:srgbClr val="142142"/>
              </a:solidFill>
            </a:endParaRPr>
          </a:p>
        </p:txBody>
      </p:sp>
      <p:sp>
        <p:nvSpPr>
          <p:cNvPr id="6" name="Zástupný symbol pro číslo snímku 3">
            <a:extLst>
              <a:ext uri="{FF2B5EF4-FFF2-40B4-BE49-F238E27FC236}">
                <a16:creationId xmlns:a16="http://schemas.microsoft.com/office/drawing/2014/main" id="{A2554C7A-7271-E545-B569-157419B3D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16F90EC-2636-8142-94B8-686A4FF03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200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9" name="Zástupný symbol pro datum 8">
            <a:extLst>
              <a:ext uri="{FF2B5EF4-FFF2-40B4-BE49-F238E27FC236}">
                <a16:creationId xmlns:a16="http://schemas.microsoft.com/office/drawing/2014/main" id="{3B138E7F-2986-4448-8D62-99B26222A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61A98-1027-1646-A00F-3ACEBC6FE799}" type="datetime1">
              <a:rPr lang="cs-CZ" smtClean="0"/>
              <a:t>15.09.2023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7BEB0E2C-A755-3AC0-35DC-C626A2167B3E}"/>
              </a:ext>
            </a:extLst>
          </p:cNvPr>
          <p:cNvSpPr txBox="1"/>
          <p:nvPr/>
        </p:nvSpPr>
        <p:spPr>
          <a:xfrm>
            <a:off x="1656784" y="5250145"/>
            <a:ext cx="7749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rgbClr val="142142"/>
                </a:solidFill>
              </a:rPr>
              <a:t>Po celou 24 hodinovou směnu je hasič připraven k výjezdu. K ohlášené mimořádné události vyjíždí do 2 minut!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42973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337D67-2AE4-9143-B7BF-468AF1AD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358" y="1690688"/>
            <a:ext cx="5667281" cy="435133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2400" dirty="0"/>
              <a:t>Po přijetí k HZS je hasič povinen absolvovat základní kurz odborné způsobilosti v trvání 12 týdnů. Část probíhá ve Školním a výcvikovém zařízení HZS ČR v Brně, Frýdku-Místku nebo Zbirohu. </a:t>
            </a:r>
          </a:p>
          <a:p>
            <a:pPr algn="just"/>
            <a:r>
              <a:rPr lang="cs-CZ" sz="2400" dirty="0"/>
              <a:t>Následně pak hasiči dle svého zařazení absolvují další odborné kurzy,  např. kurz strojníků, kurz chemické služby, taktického řízení nebo kurzy zaměřené na činnosti lezeckých a potápěčských skupin.</a:t>
            </a:r>
          </a:p>
          <a:p>
            <a:pPr algn="just"/>
            <a:r>
              <a:rPr lang="cs-CZ" sz="2400" dirty="0"/>
              <a:t>Vzdělávání hasičů probíhá i v rámci každé směny. Vyhodnocování zásahů, školení obsluhy požární techniky apod.   </a:t>
            </a:r>
          </a:p>
          <a:p>
            <a:pPr algn="just"/>
            <a:r>
              <a:rPr lang="cs-CZ" sz="2400" dirty="0"/>
              <a:t>Jsou organizována námětová a prověřovací cvičení, která reálně simulují skutečné mimořádné události.</a:t>
            </a:r>
          </a:p>
        </p:txBody>
      </p:sp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13537" y="6280663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15.09.2023</a:t>
            </a:fld>
            <a:endParaRPr lang="cs-CZ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7723061" y="1419451"/>
            <a:ext cx="3204729" cy="2315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Profesní rozvoj</a:t>
            </a:r>
            <a:endParaRPr lang="cs-CZ" sz="4000" dirty="0"/>
          </a:p>
        </p:txBody>
      </p:sp>
      <p:pic>
        <p:nvPicPr>
          <p:cNvPr id="2" name="Picture 8" descr="Dobrovolní hasiči z jedenácti jednotek cvičili v Brně zásah v uzavřeném objektu | POŽÁRY.cz - ohnisko žhavých zpráv | hasiči">
            <a:extLst>
              <a:ext uri="{FF2B5EF4-FFF2-40B4-BE49-F238E27FC236}">
                <a16:creationId xmlns:a16="http://schemas.microsoft.com/office/drawing/2014/main" id="{CA11DEFB-168A-D81D-B515-A12D1A44D8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19885"/>
          <a:stretch/>
        </p:blipFill>
        <p:spPr bwMode="auto">
          <a:xfrm>
            <a:off x="6678796" y="175991"/>
            <a:ext cx="5293258" cy="3180666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CF9358D3-C563-8B8B-DA24-338910BD03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72" r="4" b="4327"/>
          <a:stretch/>
        </p:blipFill>
        <p:spPr bwMode="auto">
          <a:xfrm>
            <a:off x="6678796" y="3545791"/>
            <a:ext cx="5295121" cy="3077950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5FBA21CE-C988-7FF7-2724-22CD3F5331A6}"/>
              </a:ext>
            </a:extLst>
          </p:cNvPr>
          <p:cNvSpPr txBox="1"/>
          <p:nvPr/>
        </p:nvSpPr>
        <p:spPr>
          <a:xfrm>
            <a:off x="6678796" y="6270538"/>
            <a:ext cx="2107064" cy="353203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spcAft>
                <a:spcPts val="600"/>
              </a:spcAft>
            </a:pPr>
            <a:r>
              <a:rPr lang="cs-CZ" sz="1300">
                <a:solidFill>
                  <a:srgbClr val="FFFFFF"/>
                </a:solidFill>
              </a:rPr>
              <a:t>ŠVZ HZS ČR v Brně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2EC66DD-DB5E-B2E3-9D90-071FCA4F933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-96547" y="4027926"/>
            <a:ext cx="3214122" cy="2830074"/>
          </a:xfrm>
          <a:prstGeom prst="rect">
            <a:avLst/>
          </a:prstGeom>
          <a:scene3d>
            <a:camera prst="orthographicFront">
              <a:rot lat="0" lon="11999999" rev="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9780374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a helmet and goggles&#10;&#10;Description automatically generated">
            <a:extLst>
              <a:ext uri="{FF2B5EF4-FFF2-40B4-BE49-F238E27FC236}">
                <a16:creationId xmlns:a16="http://schemas.microsoft.com/office/drawing/2014/main" id="{90F42E6E-12DA-0A0A-80E2-1437B74A29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066" r="845" b="7228"/>
          <a:stretch/>
        </p:blipFill>
        <p:spPr>
          <a:xfrm>
            <a:off x="-41524" y="0"/>
            <a:ext cx="12233524" cy="6858000"/>
          </a:xfrm>
          <a:prstGeom prst="rect">
            <a:avLst/>
          </a:prstGeom>
        </p:spPr>
      </p:pic>
      <p:sp>
        <p:nvSpPr>
          <p:cNvPr id="13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256678" y="4840499"/>
            <a:ext cx="5039598" cy="120492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4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Chceš se stát jedním z nich?</a:t>
            </a:r>
          </a:p>
        </p:txBody>
      </p:sp>
      <p:sp>
        <p:nvSpPr>
          <p:cNvPr id="17" name="Zástupný symbol pro číslo snímku 5">
            <a:extLst>
              <a:ext uri="{FF2B5EF4-FFF2-40B4-BE49-F238E27FC236}">
                <a16:creationId xmlns:a16="http://schemas.microsoft.com/office/drawing/2014/main" id="{D169D23A-9246-AB4E-A114-65AD2B47C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21" name="Zástupný symbol pro zápatí 20">
            <a:extLst>
              <a:ext uri="{FF2B5EF4-FFF2-40B4-BE49-F238E27FC236}">
                <a16:creationId xmlns:a16="http://schemas.microsoft.com/office/drawing/2014/main" id="{BF5B8BF9-8D05-934A-AF69-BF528E94E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6248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2" name="Zástupný symbol pro datum 21">
            <a:extLst>
              <a:ext uri="{FF2B5EF4-FFF2-40B4-BE49-F238E27FC236}">
                <a16:creationId xmlns:a16="http://schemas.microsoft.com/office/drawing/2014/main" id="{A8ADD084-9600-8B45-ADB8-D2B75BBA1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3DAA-56E8-DA4E-945F-A7FF44C2DC2F}" type="datetime1">
              <a:rPr lang="cs-CZ" smtClean="0"/>
              <a:t>15.09.2023</a:t>
            </a:fld>
            <a:endParaRPr lang="cs-CZ"/>
          </a:p>
        </p:txBody>
      </p:sp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591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4C5C66A-304C-DC33-25E9-05C99D6583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35380"/>
            <a:ext cx="12191999" cy="9128760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0" y="4255501"/>
            <a:ext cx="12192000" cy="2774515"/>
          </a:xfrm>
          <a:prstGeom prst="rect">
            <a:avLst/>
          </a:prstGeom>
          <a:solidFill>
            <a:srgbClr val="142142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648000" y="4536000"/>
            <a:ext cx="9509254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Tak zašli životopis na </a:t>
            </a:r>
          </a:p>
        </p:txBody>
      </p:sp>
      <p:sp>
        <p:nvSpPr>
          <p:cNvPr id="14" name="Podnadpis 2">
            <a:extLst>
              <a:ext uri="{FF2B5EF4-FFF2-40B4-BE49-F238E27FC236}">
                <a16:creationId xmlns:a16="http://schemas.microsoft.com/office/drawing/2014/main" id="{461ACF5E-4415-FE44-8F1C-09820C0D4270}"/>
              </a:ext>
            </a:extLst>
          </p:cNvPr>
          <p:cNvSpPr txBox="1">
            <a:spLocks/>
          </p:cNvSpPr>
          <p:nvPr/>
        </p:nvSpPr>
        <p:spPr>
          <a:xfrm>
            <a:off x="648000" y="5400000"/>
            <a:ext cx="5448000" cy="849744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e-mail: </a:t>
            </a:r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pak.stansehasicem@hzscr.cz</a:t>
            </a:r>
            <a:endParaRPr lang="cs-CZ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telefon: 950 570 133,  777 521 683</a:t>
            </a:r>
          </a:p>
        </p:txBody>
      </p:sp>
      <p:sp>
        <p:nvSpPr>
          <p:cNvPr id="17" name="Zástupný symbol pro číslo snímku 5">
            <a:extLst>
              <a:ext uri="{FF2B5EF4-FFF2-40B4-BE49-F238E27FC236}">
                <a16:creationId xmlns:a16="http://schemas.microsoft.com/office/drawing/2014/main" id="{D169D23A-9246-AB4E-A114-65AD2B47C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21" name="Zástupný symbol pro zápatí 20">
            <a:extLst>
              <a:ext uri="{FF2B5EF4-FFF2-40B4-BE49-F238E27FC236}">
                <a16:creationId xmlns:a16="http://schemas.microsoft.com/office/drawing/2014/main" id="{BF5B8BF9-8D05-934A-AF69-BF528E94E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6248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2" name="Zástupný symbol pro datum 21">
            <a:extLst>
              <a:ext uri="{FF2B5EF4-FFF2-40B4-BE49-F238E27FC236}">
                <a16:creationId xmlns:a16="http://schemas.microsoft.com/office/drawing/2014/main" id="{A8ADD084-9600-8B45-ADB8-D2B75BBA1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3DAA-56E8-DA4E-945F-A7FF44C2DC2F}" type="datetime1">
              <a:rPr lang="cs-CZ" smtClean="0"/>
              <a:t>15.09.2023</a:t>
            </a:fld>
            <a:endParaRPr lang="cs-CZ" dirty="0"/>
          </a:p>
        </p:txBody>
      </p:sp>
      <p:pic>
        <p:nvPicPr>
          <p:cNvPr id="9" name="Obrázek 8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878" y="4199942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4869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1065</Words>
  <Application>Microsoft Office PowerPoint</Application>
  <PresentationFormat>Širokoúhlá obrazovka</PresentationFormat>
  <Paragraphs>242</Paragraphs>
  <Slides>17</Slides>
  <Notes>17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Motiv Office</vt:lpstr>
      <vt:lpstr>Hasičský záchranný sbor Pardubického kraje </vt:lpstr>
      <vt:lpstr>Prezentace aplikace PowerPoint</vt:lpstr>
      <vt:lpstr>Prezentace aplikace PowerPoint</vt:lpstr>
      <vt:lpstr>Co musíš splňovat pro přijetí do služebního poměru?</vt:lpstr>
      <vt:lpstr>V rámci přijímacího řízení absolvuješ:</vt:lpstr>
      <vt:lpstr>Minimální limity pro testy fyzické způsobilosti pro přijetí na funkci HASIČ</vt:lpstr>
      <vt:lpstr>Prezentace aplikace PowerPoint</vt:lpstr>
      <vt:lpstr>Prezentace aplikace PowerPoint</vt:lpstr>
      <vt:lpstr>Prezentace aplikace PowerPoint</vt:lpstr>
      <vt:lpstr>Prezentace aplikace PowerPoint</vt:lpstr>
      <vt:lpstr>Odborné zařazení HASIČE</vt:lpstr>
      <vt:lpstr>Prezentace aplikace PowerPoint</vt:lpstr>
      <vt:lpstr>Prezentace aplikace PowerPoint</vt:lpstr>
      <vt:lpstr>Hasič slouží v režimu 24 hodinové směny</vt:lpstr>
      <vt:lpstr>Profesní rozvoj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Hasičský záchranný sbor Pardubického kraje</dc:title>
  <dc:creator>Šimůnková Marie</dc:creator>
  <cp:lastModifiedBy>Šimůnková Marie</cp:lastModifiedBy>
  <cp:revision>29</cp:revision>
  <dcterms:created xsi:type="dcterms:W3CDTF">2023-08-24T12:10:05Z</dcterms:created>
  <dcterms:modified xsi:type="dcterms:W3CDTF">2023-09-15T07:12:07Z</dcterms:modified>
</cp:coreProperties>
</file>