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48" r:id="rId1"/>
  </p:sldMasterIdLst>
  <p:notesMasterIdLst>
    <p:notesMasterId r:id="rId20"/>
  </p:notesMasterIdLst>
  <p:sldIdLst>
    <p:sldId id="258" r:id="rId2"/>
    <p:sldId id="283" r:id="rId3"/>
    <p:sldId id="284" r:id="rId4"/>
    <p:sldId id="285" r:id="rId5"/>
    <p:sldId id="287" r:id="rId6"/>
    <p:sldId id="288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89" r:id="rId17"/>
    <p:sldId id="281" r:id="rId18"/>
    <p:sldId id="278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5" userDrawn="1">
          <p15:clr>
            <a:srgbClr val="A4A3A4"/>
          </p15:clr>
        </p15:guide>
        <p15:guide id="2" pos="399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2142"/>
    <a:srgbClr val="E0AD12"/>
    <a:srgbClr val="404040"/>
    <a:srgbClr val="0057A6"/>
    <a:srgbClr val="F27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2" autoAdjust="0"/>
    <p:restoredTop sz="94497"/>
  </p:normalViewPr>
  <p:slideViewPr>
    <p:cSldViewPr snapToGrid="0" snapToObjects="1">
      <p:cViewPr varScale="1">
        <p:scale>
          <a:sx n="121" d="100"/>
          <a:sy n="121" d="100"/>
        </p:scale>
        <p:origin x="216" y="149"/>
      </p:cViewPr>
      <p:guideLst>
        <p:guide orient="horz" pos="1865"/>
        <p:guide pos="399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E8CF0-79B1-3347-AD71-E95D72AF73D1}" type="datetimeFigureOut">
              <a:rPr lang="cs-CZ" smtClean="0"/>
              <a:t>14.10.2025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B0FE2-E1E2-904A-9DC4-AE7CD282C9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2159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Titulní</a:t>
            </a:r>
            <a:r>
              <a:rPr lang="cs-CZ" baseline="0" dirty="0"/>
              <a:t> strana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úvodní fotku </a:t>
            </a:r>
            <a:r>
              <a:rPr lang="cs-CZ" baseline="0" dirty="0"/>
              <a:t>k tématu prezentace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název</a:t>
            </a:r>
            <a:r>
              <a:rPr lang="cs-CZ" baseline="0" dirty="0"/>
              <a:t> (nadpis titulky)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podnadpis</a:t>
            </a:r>
            <a:r>
              <a:rPr lang="cs-CZ" baseline="0" dirty="0"/>
              <a:t> (podtitul nebo jméno prezentujícího).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baseline="0" dirty="0"/>
              <a:t>Dále obsahuje </a:t>
            </a:r>
            <a:r>
              <a:rPr lang="cs-CZ" b="1" baseline="0" dirty="0"/>
              <a:t>velký znak HZS ČR </a:t>
            </a:r>
            <a:r>
              <a:rPr lang="cs-CZ" baseline="0" dirty="0"/>
              <a:t>a </a:t>
            </a:r>
            <a:r>
              <a:rPr lang="cs-CZ" b="1" baseline="0" dirty="0"/>
              <a:t>vizuální prvek </a:t>
            </a:r>
            <a:r>
              <a:rPr lang="cs-CZ" baseline="0" dirty="0"/>
              <a:t>(žebřík). Pokud prezentující uzná za vhodné doplnit velký znak HZS ČR dalším znakem organizační součásti HZS ČR (např. HZS kraje) je nutné respektovat proporce obou znaků na základě konkrétní šířky a výšky velkého znaku HZS ČR. Přitom nesmí dojít k deformaci ani jednoho ze znaků.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288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6054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2849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96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68032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56221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8359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8986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2186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273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77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578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06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1555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5724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5676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8868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Závěrečná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 (poděkování, místo pro dotazy)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 (jméno přednášejícího + příp. kontakt)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závěrečné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="0" baseline="0" dirty="0"/>
              <a:t>.</a:t>
            </a:r>
            <a:r>
              <a:rPr lang="cs-CZ" baseline="0" dirty="0"/>
              <a:t>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461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D277A9-B856-B340-A530-C17304BC1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178F563-369C-5A4D-BE0B-E453AFC071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CB487DC-16D5-404C-8B81-2B2808518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2FECD-1E72-FB41-8822-A3BE64C4A68B}" type="datetime1">
              <a:rPr lang="cs-CZ" smtClean="0"/>
              <a:t>14.10.2025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AEDC41-B482-AA49-9E6E-DFAD50976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78FABB0B-0B4A-5745-B92C-630E3B242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168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7D094A-4C53-C04C-AB9D-79E70A3D4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979426" cy="1325563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F18358-54B0-AF45-8ED9-AB51D8DFC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" y="1825625"/>
            <a:ext cx="10979426" cy="4351338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1237743-36B8-0949-B1C0-EA9411A6FE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49"/>
            <a:ext cx="2743200" cy="365125"/>
          </a:xfrm>
          <a:prstGeom prst="rect">
            <a:avLst/>
          </a:prstGeom>
        </p:spPr>
        <p:txBody>
          <a:bodyPr/>
          <a:lstStyle/>
          <a:p>
            <a:fld id="{C6A972D7-40FB-7448-ABC9-75460B0AC77B}" type="datetime1">
              <a:rPr lang="cs-CZ" smtClean="0"/>
              <a:t>14.10.2025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4FA544-CC97-034E-814C-AD089528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180F2DB-CC55-C748-8335-7B96508BE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6845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BF1471-C045-224D-9CE9-DFA1BBC27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200" y="1709738"/>
            <a:ext cx="10985776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376514C-6F82-4B44-A8F3-110BEDE0F7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3200" y="4589463"/>
            <a:ext cx="1098577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CAFA0E9-EAF8-F64E-9C03-8D5A46A5E3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6C130-4171-BE48-A595-58627B83BEDD}" type="datetime1">
              <a:rPr lang="cs-CZ" smtClean="0"/>
              <a:t>14.10.2025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4DDB7C0-52C0-FA4E-A59C-2F2162D7A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5A27FA98-4ED8-1E42-B165-3ACEA9CF8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3155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97B83F-591C-6544-8C80-989527A08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FBE7A3-64A0-2141-A40E-BA5EA6ECD1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80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BE0F868-95BE-0947-9F25-44C905ADF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3269BF5-50F6-1943-8EF1-B347D1D7BD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71B4CC-30CC-C84D-B37C-1D78428F706F}" type="datetime1">
              <a:rPr lang="cs-CZ" smtClean="0"/>
              <a:t>14.10.2025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F9F227D-6041-8B4C-9771-D402AC4F9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:a16="http://schemas.microsoft.com/office/drawing/2014/main" id="{228E6BE9-49C5-6343-8BEE-4A8282FC6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7999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321208-0496-AE48-92ED-8FE9DAA30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A6D7D0D-5470-7F48-B7B2-A634FFC2D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800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717AAF6-02DE-F042-87BF-E61CB6C7FD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000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F3AD56-C70B-7C48-8A70-8AEE002CDF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7FCD428-0BB3-F641-88ED-ABC421CBEC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73BFD8E-9D31-794A-BE6E-28ADEDE932C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B4716E-3ED8-D545-8305-7D4911F0F6BA}" type="datetime1">
              <a:rPr lang="cs-CZ" smtClean="0"/>
              <a:t>14.10.2025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13D24D3-B108-DF43-A3B2-8A6920D07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10" name="Zástupný symbol pro číslo snímku 5">
            <a:extLst>
              <a:ext uri="{FF2B5EF4-FFF2-40B4-BE49-F238E27FC236}">
                <a16:creationId xmlns:a16="http://schemas.microsoft.com/office/drawing/2014/main" id="{587817CD-2939-C443-8278-6232A37A5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13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8173AF-5781-6C45-B4AA-D8FED4193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CC8E6DD-BF8B-C04D-9C5B-84AF5CA8DC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2F33CD-EA7B-EA43-B9F2-E3A74D3A4D9F}" type="datetime1">
              <a:rPr lang="cs-CZ" smtClean="0"/>
              <a:t>14.10.2025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22ABB76-0B49-9242-ABA7-058A45DC3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9E7C415-DA57-DD4C-B655-74996FC6C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7090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800CAC2-FBBA-BC4F-8A91-351E5A025D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C6E06C-F1D6-5648-BEA0-76B0B02DE5F1}" type="datetime1">
              <a:rPr lang="cs-CZ" smtClean="0"/>
              <a:t>14.10.2025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D221D91-ABB4-EE45-8816-6F48DA539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5" name="Zástupný symbol pro číslo snímku 5">
            <a:extLst>
              <a:ext uri="{FF2B5EF4-FFF2-40B4-BE49-F238E27FC236}">
                <a16:creationId xmlns:a16="http://schemas.microsoft.com/office/drawing/2014/main" id="{E00ABDB3-A6E7-2241-A147-34B7B9CC8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9167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473CC6-1246-B749-864B-7653371D8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2F27222-7D78-A645-B057-50E239526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0061CF6-61BA-4B45-825E-276289E1A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5A2D11B-E227-0544-A9DB-0F59E3DDFF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B5FD3E-B57D-354C-B782-2DF547263C92}" type="datetime1">
              <a:rPr lang="cs-CZ" smtClean="0"/>
              <a:t>14.10.2025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1F7CB9F-B0C7-0643-BA79-CFF6160CF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:a16="http://schemas.microsoft.com/office/drawing/2014/main" id="{C0037CCB-F8FB-8A48-AD92-987044923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5203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D93D03-C38C-7B4B-A843-8956A319A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1068AC1-89CD-374D-A090-6A825571F5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C3E93CE-6D1A-0540-A84D-B248B35002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48CB789-C2AA-E14C-9919-1D26B4C00C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5E13988-DBCB-D744-A4E7-B79542CFFA41}" type="datetime1">
              <a:rPr lang="cs-CZ" smtClean="0"/>
              <a:t>14.10.2025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3723E0C-A692-AA4D-A4CA-619D6B134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:a16="http://schemas.microsoft.com/office/drawing/2014/main" id="{4EC20064-E107-294C-A7E1-9046C285D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1112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3BD7EE-2445-A949-8828-586BCF9F2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A56447F-6070-B14D-A12B-36EBE5386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9407008-C721-A84E-9626-E40308415F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4C96FD7-A432-4746-854C-0B74EBBD8F67}" type="datetime1">
              <a:rPr lang="cs-CZ" smtClean="0"/>
              <a:t>14.10.2025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D8E526A-B29E-604A-8486-869B348B3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5F6A71B3-D04E-6249-9E9C-8BA23925D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477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C6038F3-F8CD-474E-B20F-F83DBB70C2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571C673-4974-6B47-A2C0-5D72D00607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80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A565C9-025B-4949-9695-982F17AFEA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F3627A-21FC-434E-BF44-B9A9C5264816}" type="datetime1">
              <a:rPr lang="cs-CZ" smtClean="0"/>
              <a:t>14.10.2025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D86DAFA-678B-F441-BC77-761335F35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E8D9D307-D5C4-7C40-95F9-10C325035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089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BDE18C3-C62E-E746-BEFE-C2078C264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2862522-D00E-0C4B-AB86-D3F180293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80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AD9AB39-B66C-D34D-A457-BC0221FC21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B356B-2686-4E4B-9D67-E15ED1BF0E7C}" type="datetime1">
              <a:rPr lang="cs-CZ" smtClean="0"/>
              <a:t>14.10.2025</a:t>
            </a:fld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4CC47C4-E520-544B-9452-37F6FF611C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B6516-3674-DE4E-8561-51C7C0DA48A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:a16="http://schemas.microsoft.com/office/drawing/2014/main" id="{7F832A9E-3B6C-874C-84F2-A415A0CADC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/>
              <a:t>HZS ČR</a:t>
            </a:r>
          </a:p>
        </p:txBody>
      </p:sp>
    </p:spTree>
    <p:extLst>
      <p:ext uri="{BB962C8B-B14F-4D97-AF65-F5344CB8AC3E}">
        <p14:creationId xmlns:p14="http://schemas.microsoft.com/office/powerpoint/2010/main" val="2804893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nen.nipez.cz/prirucky-vse.te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nen.nipez.cz/prirucky-vs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3_ZVA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hzscr.cz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kouř, exteriér, letecká doprava, příchod&#10;&#10;Popis byl vytvořen automaticky">
            <a:extLst>
              <a:ext uri="{FF2B5EF4-FFF2-40B4-BE49-F238E27FC236}">
                <a16:creationId xmlns:a16="http://schemas.microsoft.com/office/drawing/2014/main" id="{6117B7C2-192D-694C-B65D-118FDE207B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145" r="13453" b="16718"/>
          <a:stretch/>
        </p:blipFill>
        <p:spPr>
          <a:xfrm>
            <a:off x="0" y="0"/>
            <a:ext cx="12192000" cy="6861301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90F5351F-68A2-5C44-9658-C2BC17250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3549" y="139904"/>
            <a:ext cx="4877728" cy="849744"/>
          </a:xfrm>
        </p:spPr>
        <p:txBody>
          <a:bodyPr anchor="t">
            <a:noAutofit/>
          </a:bodyPr>
          <a:lstStyle/>
          <a:p>
            <a:pPr algn="just"/>
            <a:r>
              <a:rPr lang="cs-CZ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JSDH_V1_2025</a:t>
            </a:r>
            <a:endParaRPr lang="cs-CZ" sz="50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1B25839-BD6F-E74A-BF2A-DE2CB344FF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987" y="4257368"/>
            <a:ext cx="10894142" cy="2603933"/>
          </a:xfrm>
        </p:spPr>
        <p:txBody>
          <a:bodyPr anchor="t">
            <a:normAutofit/>
          </a:bodyPr>
          <a:lstStyle/>
          <a:p>
            <a:r>
              <a:rPr lang="cs-CZ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Pořízení nové CAS z rámcové dohody</a:t>
            </a:r>
          </a:p>
          <a:p>
            <a:endParaRPr lang="cs-CZ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“Program „014D26 Dotace pro jednotky SDH obcí“</a:t>
            </a:r>
          </a:p>
          <a:p>
            <a:pPr algn="l"/>
            <a:endParaRPr lang="cs-CZ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B1B6BAA7-6FB9-CC43-8822-47C52BC57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1994" y="564776"/>
            <a:ext cx="1225230" cy="1706301"/>
          </a:xfrm>
          <a:prstGeom prst="rect">
            <a:avLst/>
          </a:prstGeom>
        </p:spPr>
      </p:pic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786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1421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9" name="Zástupný symbol pro obsah 1"/>
          <p:cNvSpPr txBox="1">
            <a:spLocks/>
          </p:cNvSpPr>
          <p:nvPr/>
        </p:nvSpPr>
        <p:spPr>
          <a:xfrm>
            <a:off x="3782161" y="1763713"/>
            <a:ext cx="7899822" cy="3886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Pořízení nové CAS z rámcové dohody.</a:t>
            </a:r>
          </a:p>
          <a:p>
            <a:endParaRPr lang="cs-C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Nová CAS - až 70 %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nákladů akce, </a:t>
            </a:r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maximálně však 5 mil. Kč.</a:t>
            </a:r>
          </a:p>
          <a:p>
            <a:endParaRPr lang="cs-CZ" sz="2000" b="1" dirty="0"/>
          </a:p>
        </p:txBody>
      </p:sp>
      <p:sp>
        <p:nvSpPr>
          <p:cNvPr id="12" name="Nadpis 2"/>
          <p:cNvSpPr>
            <a:spLocks noGrp="1"/>
          </p:cNvSpPr>
          <p:nvPr>
            <p:ph type="title"/>
          </p:nvPr>
        </p:nvSpPr>
        <p:spPr>
          <a:xfrm>
            <a:off x="1076735" y="455514"/>
            <a:ext cx="1872208" cy="4059336"/>
          </a:xfrm>
        </p:spPr>
        <p:txBody>
          <a:bodyPr>
            <a:normAutofit/>
          </a:bodyPr>
          <a:lstStyle/>
          <a:p>
            <a:r>
              <a:rPr lang="cs-CZ" sz="20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MV-GŘ HZS ČR poskytuje  dotaci na:</a:t>
            </a:r>
            <a:br>
              <a:rPr lang="cs-CZ" sz="20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0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0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0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0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0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cap="none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Maximální výše dotace:</a:t>
            </a:r>
          </a:p>
        </p:txBody>
      </p:sp>
    </p:spTree>
    <p:extLst>
      <p:ext uri="{BB962C8B-B14F-4D97-AF65-F5344CB8AC3E}">
        <p14:creationId xmlns:p14="http://schemas.microsoft.com/office/powerpoint/2010/main" val="3531359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9" name="Nadpis 2"/>
          <p:cNvSpPr txBox="1">
            <a:spLocks/>
          </p:cNvSpPr>
          <p:nvPr/>
        </p:nvSpPr>
        <p:spPr>
          <a:xfrm>
            <a:off x="827584" y="699613"/>
            <a:ext cx="864096" cy="4752528"/>
          </a:xfrm>
          <a:prstGeom prst="rect">
            <a:avLst/>
          </a:prstGeom>
        </p:spPr>
        <p:txBody>
          <a:bodyPr vert="wordArtVert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Komunikace</a:t>
            </a: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2512914" y="403584"/>
            <a:ext cx="6624736" cy="595276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cs-CZ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2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Komunikace s MV – GŘ HZS ČR: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prostřednictvím </a:t>
            </a:r>
            <a:r>
              <a:rPr lang="cs-CZ" sz="2000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datové schránky</a:t>
            </a:r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(84taiur).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Zřízení NEN: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cs-CZ" sz="2000" dirty="0">
                <a:hlinkClick r:id="rId4"/>
              </a:rPr>
              <a:t>https://nen.nipez.cz/prirucky-vse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.tel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</a:t>
            </a: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desk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841 888 841 Po-Pá od 6 do 18h.</a:t>
            </a:r>
          </a:p>
          <a:p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Uzavírání KS na základě RD: 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kpt. Ing. Petr Škopek: tel.:950 819 586, 724 192 842, 	mail.: petr.skopek@hzscr.cz,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Bc. Julie Borovičková: tel.:950 819 838,         	mail.: julie.borovickova@hzscr.cz,</a:t>
            </a:r>
          </a:p>
          <a:p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 ekonomickou část: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cs-CZ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Bc.Věra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Richterová, tel.: 950 819 644, 770 122 702, 	 	 mail.: vera.richterova@hzscr.cz</a:t>
            </a:r>
          </a:p>
        </p:txBody>
      </p:sp>
    </p:spTree>
    <p:extLst>
      <p:ext uri="{BB962C8B-B14F-4D97-AF65-F5344CB8AC3E}">
        <p14:creationId xmlns:p14="http://schemas.microsoft.com/office/powerpoint/2010/main" val="2989469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8" name="Zástupný symbol pro obsah 1"/>
          <p:cNvSpPr txBox="1">
            <a:spLocks/>
          </p:cNvSpPr>
          <p:nvPr/>
        </p:nvSpPr>
        <p:spPr>
          <a:xfrm>
            <a:off x="2267743" y="980728"/>
            <a:ext cx="8576469" cy="518457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Postupovat v souladu s platnou legislativou a s podmínkami Výzvy.</a:t>
            </a:r>
          </a:p>
          <a:p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Komunikovat  přes  ISDS (dále jen datová schránka) MV - GŘ HZS ČR 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(ID : 84taiur).</a:t>
            </a:r>
          </a:p>
          <a:p>
            <a:pPr marL="0" indent="0" algn="just">
              <a:buNone/>
            </a:pPr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Zřízení profilu zadavatele v Národním elektronickém nástroji (NEN) si příjemce dotace zřídí přístup. Podrobné informace k NEN jsou uvedeny na stránkách: </a:t>
            </a:r>
            <a:r>
              <a:rPr lang="cs-CZ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https://nen.nipez.cz/</a:t>
            </a:r>
            <a:r>
              <a:rPr lang="cs-CZ" sz="20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prirucky-vse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Příjemce dotace </a:t>
            </a:r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MUSÍ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čerpat dotaci v souladu s účelem, s podmínkami 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 termíny stanovenými v dokumentu „Rozhodnutí o poskytnutí dotace“.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Příjemce dotace </a:t>
            </a:r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MUSÍ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předložit poskytovateli dotace doklady k “Závěrečnému vyhodnocení akce“.</a:t>
            </a:r>
          </a:p>
        </p:txBody>
      </p:sp>
      <p:sp>
        <p:nvSpPr>
          <p:cNvPr id="9" name="Nadpis 2"/>
          <p:cNvSpPr>
            <a:spLocks noGrp="1"/>
          </p:cNvSpPr>
          <p:nvPr>
            <p:ph type="title"/>
          </p:nvPr>
        </p:nvSpPr>
        <p:spPr>
          <a:xfrm>
            <a:off x="467544" y="793949"/>
            <a:ext cx="864096" cy="4752528"/>
          </a:xfrm>
        </p:spPr>
        <p:txBody>
          <a:bodyPr vert="wordArtVert">
            <a:norm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Povinnosti </a:t>
            </a:r>
          </a:p>
        </p:txBody>
      </p:sp>
    </p:spTree>
    <p:extLst>
      <p:ext uri="{BB962C8B-B14F-4D97-AF65-F5344CB8AC3E}">
        <p14:creationId xmlns:p14="http://schemas.microsoft.com/office/powerpoint/2010/main" val="3502478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sp>
        <p:nvSpPr>
          <p:cNvPr id="8" name="Nadpis 2">
            <a:extLst>
              <a:ext uri="{FF2B5EF4-FFF2-40B4-BE49-F238E27FC236}">
                <a16:creationId xmlns:a16="http://schemas.microsoft.com/office/drawing/2014/main" id="{9E5D9504-9DBE-4F12-9F99-750A1935E687}"/>
              </a:ext>
            </a:extLst>
          </p:cNvPr>
          <p:cNvSpPr>
            <a:spLocks noGrp="1"/>
          </p:cNvSpPr>
          <p:nvPr/>
        </p:nvSpPr>
        <p:spPr>
          <a:xfrm>
            <a:off x="2763923" y="476672"/>
            <a:ext cx="6670504" cy="7143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Řídící dokumenty (</a:t>
            </a:r>
            <a:r>
              <a:rPr lang="cs-CZ" sz="2800" b="1" cap="non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dále jen ŘD</a:t>
            </a:r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cs-CZ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Zástupný symbol pro obsah 1">
            <a:extLst>
              <a:ext uri="{FF2B5EF4-FFF2-40B4-BE49-F238E27FC236}">
                <a16:creationId xmlns:a16="http://schemas.microsoft.com/office/drawing/2014/main" id="{364D2B0E-90F2-4DD8-AE47-45F0DEA8C2A2}"/>
              </a:ext>
            </a:extLst>
          </p:cNvPr>
          <p:cNvSpPr>
            <a:spLocks noGrp="1"/>
          </p:cNvSpPr>
          <p:nvPr/>
        </p:nvSpPr>
        <p:spPr>
          <a:xfrm>
            <a:off x="863587" y="908720"/>
            <a:ext cx="10594987" cy="56886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000" b="1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Rozhodnutí o poskytnutí dotace</a:t>
            </a:r>
            <a:endParaRPr lang="cs-CZ" sz="2000" kern="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0" algn="just">
              <a:lnSpc>
                <a:spcPct val="120000"/>
              </a:lnSpc>
              <a:spcBef>
                <a:spcPts val="0"/>
              </a:spcBef>
              <a:buNone/>
            </a:pPr>
            <a:br>
              <a:rPr lang="cs-CZ" sz="2000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Poskytovatel zašle žadateli informaci o uzavření rámcové dohody MV – GŘ HZS ČR na pořízení nových CAS, která bude přístupná v Národním elektronickém nástroji (NEN). V rámcové dohodě bude uveden přesný postup žadatele při uzavírání kupní smlouvy. </a:t>
            </a:r>
            <a:r>
              <a:rPr lang="cs-CZ" sz="2000" b="1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Neprodleně</a:t>
            </a:r>
            <a:r>
              <a:rPr lang="cs-CZ" sz="2000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 uzavření kupní smlouvy příjemce dotace požádá  o vydání řídícího dokumentu Rozhodnutí </a:t>
            </a:r>
            <a:br>
              <a:rPr lang="cs-CZ" sz="2000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poskytnutí dotace. Příjemce dotace m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usí čerpat dotaci v souladu s účelem, s podmínkami 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 termíny stanovenými v dokumentu “Registrace akce “. </a:t>
            </a:r>
          </a:p>
          <a:p>
            <a:pPr marL="34290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cs-CZ" sz="2000" kern="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000" b="1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Závěrečné vyhodnocení akce</a:t>
            </a:r>
            <a:endParaRPr lang="cs-CZ" sz="2000" kern="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0" algn="just">
              <a:lnSpc>
                <a:spcPct val="120000"/>
              </a:lnSpc>
              <a:spcBef>
                <a:spcPts val="0"/>
              </a:spcBef>
              <a:buNone/>
            </a:pPr>
            <a:br>
              <a:rPr lang="cs-CZ" sz="2000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Příjemce dotace musí předložit poskytovateli doklady k „Závěrečnému vyhodnocení akce“ nejpozději v termínu stanoveném v ŘD „Rozhodnutí o poskytnutí dotace“.</a:t>
            </a:r>
          </a:p>
          <a:p>
            <a:pPr marL="34290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2000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případě, že příjemce dotace zjistí, že není schopen realizovat akci v souladu s obsahem platného ŘD, </a:t>
            </a:r>
            <a:r>
              <a:rPr lang="cs-CZ" sz="2000" b="1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neprodleně požádá o změnu údajů </a:t>
            </a:r>
            <a:r>
              <a:rPr lang="cs-CZ" sz="2000" kern="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zdůvodněním a návrhem dalšího postupu.</a:t>
            </a:r>
          </a:p>
        </p:txBody>
      </p:sp>
    </p:spTree>
    <p:extLst>
      <p:ext uri="{BB962C8B-B14F-4D97-AF65-F5344CB8AC3E}">
        <p14:creationId xmlns:p14="http://schemas.microsoft.com/office/powerpoint/2010/main" val="1674161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9" name="Zástupný symbol pro obsah 1"/>
          <p:cNvSpPr txBox="1">
            <a:spLocks/>
          </p:cNvSpPr>
          <p:nvPr/>
        </p:nvSpPr>
        <p:spPr>
          <a:xfrm>
            <a:off x="899591" y="1271072"/>
            <a:ext cx="10558983" cy="547260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Neprodleně po uzavření smluvního závazku zašle příjemce dotace na MV-GŘ HZS ČR:</a:t>
            </a:r>
          </a:p>
          <a:p>
            <a:pPr marL="457200" indent="-457200" algn="just">
              <a:spcAft>
                <a:spcPts val="1200"/>
              </a:spcAft>
              <a:buFont typeface="+mj-lt"/>
              <a:buAutoNum type="arabicPeriod"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 o vydání </a:t>
            </a:r>
            <a:r>
              <a:rPr lang="pl-PL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„Rozhodnutí o poskytnutí dotace“,</a:t>
            </a:r>
          </a:p>
          <a:p>
            <a:pPr marL="342900" indent="-342900">
              <a:buAutoNum type="arabicPeriod"/>
            </a:pP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 Kupní smlouvy zveřejněné v registru smluv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Obec obdrží řídící dokument Registrace akce a Rozhodnutí o poskytnutí dotace 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závaznou částkou CAS a se závaznými termíny Realizace akce (termín dodání CAS 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termín pro předložení dokumentů k Závěrečnému vyhodnocení akce).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Celková cena CAS a termíny jsou stanoveny dle kupní smlouvy.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dirty="0"/>
          </a:p>
        </p:txBody>
      </p:sp>
      <p:sp>
        <p:nvSpPr>
          <p:cNvPr id="14" name="Nadpis 2"/>
          <p:cNvSpPr>
            <a:spLocks noGrp="1"/>
          </p:cNvSpPr>
          <p:nvPr>
            <p:ph type="title"/>
          </p:nvPr>
        </p:nvSpPr>
        <p:spPr>
          <a:xfrm>
            <a:off x="1067276" y="228600"/>
            <a:ext cx="9544569" cy="1257300"/>
          </a:xfrm>
        </p:spPr>
        <p:txBody>
          <a:bodyPr>
            <a:no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Rozhodnutí o poskytnutí dotace</a:t>
            </a:r>
            <a:b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000" b="1" dirty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4851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676399" y="318836"/>
            <a:ext cx="100250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Vzor žádosti o Rozhodnutí o poskytnutí dotace (k dispozici na www.hzscr.cz)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4D9E8A27-E9E8-4815-ABA5-C9AD64DCAA4C}"/>
              </a:ext>
            </a:extLst>
          </p:cNvPr>
          <p:cNvSpPr/>
          <p:nvPr/>
        </p:nvSpPr>
        <p:spPr>
          <a:xfrm>
            <a:off x="323527" y="1000384"/>
            <a:ext cx="3816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 o RPD vč. příloh</a:t>
            </a: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5278F168-8D84-44A0-9439-C3C6AC98E328}"/>
              </a:ext>
            </a:extLst>
          </p:cNvPr>
          <p:cNvSpPr/>
          <p:nvPr/>
        </p:nvSpPr>
        <p:spPr>
          <a:xfrm>
            <a:off x="5772725" y="1591779"/>
            <a:ext cx="575728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Přílohou této žádosti musí být:</a:t>
            </a:r>
          </a:p>
          <a:p>
            <a:pPr marL="342900" indent="-342900">
              <a:buAutoNum type="arabicPeriod"/>
            </a:pPr>
            <a:endParaRPr lang="cs-CZ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 Kupní smlouvy zveřejněné v registru smluv</a:t>
            </a:r>
          </a:p>
          <a:p>
            <a:endParaRPr lang="cs-CZ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cs-CZ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/>
          </a:p>
          <a:p>
            <a:pPr marL="342900" indent="-342900">
              <a:buAutoNum type="arabicPeriod"/>
            </a:pPr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C04AB1B4-0712-961B-46AF-13EB6328B4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628" y="1488347"/>
            <a:ext cx="4043171" cy="490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403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608012" y="543938"/>
            <a:ext cx="109823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Řídící dokument Registrace akce a Rozhodnutí o poskytnutí dotace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1395" y="1224176"/>
            <a:ext cx="3890714" cy="522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547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215238" y="429638"/>
            <a:ext cx="93697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Rozhodnutí o poskytnutí </a:t>
            </a:r>
            <a:r>
              <a:rPr lang="cs-CZ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dotace_změna</a:t>
            </a:r>
            <a:endParaRPr lang="cs-CZ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77394" y="1731000"/>
            <a:ext cx="10045387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b="1" i="1" dirty="0">
                <a:solidFill>
                  <a:schemeClr val="bg1"/>
                </a:solidFill>
              </a:rPr>
              <a:t>Pokud příjemce dotace zjistí, že není schopen dodržet podmínky stanovené </a:t>
            </a:r>
            <a:br>
              <a:rPr lang="cs-CZ" sz="2000" b="1" i="1" dirty="0">
                <a:solidFill>
                  <a:schemeClr val="bg1"/>
                </a:solidFill>
              </a:rPr>
            </a:br>
            <a:r>
              <a:rPr lang="cs-CZ" sz="2000" b="1" i="1" dirty="0">
                <a:solidFill>
                  <a:schemeClr val="bg1"/>
                </a:solidFill>
              </a:rPr>
              <a:t>v dokumentu Registrace akce a Rozhodnutí o poskytnutí dotace, musí požádat poskytovatele o jeho změnu, a to prostřednictvím datové schránky 84taiur (formulář žádosti o změnu Rozhodnutí o poskytnutí dotace je </a:t>
            </a:r>
            <a:br>
              <a:rPr lang="cs-CZ" sz="2000" b="1" i="1" dirty="0">
                <a:solidFill>
                  <a:schemeClr val="bg1"/>
                </a:solidFill>
              </a:rPr>
            </a:br>
            <a:r>
              <a:rPr lang="cs-CZ" sz="2000" b="1" i="1" dirty="0">
                <a:solidFill>
                  <a:schemeClr val="bg1"/>
                </a:solidFill>
              </a:rPr>
              <a:t>k dispozici na </a:t>
            </a:r>
            <a:r>
              <a:rPr lang="cs-CZ" sz="2000" b="1" i="1" dirty="0">
                <a:solidFill>
                  <a:schemeClr val="bg1"/>
                </a:solidFill>
                <a:hlinkClick r:id="rId4"/>
              </a:rPr>
              <a:t>www.hzscr.cz</a:t>
            </a:r>
            <a:r>
              <a:rPr lang="cs-CZ" sz="2000" b="1" i="1" dirty="0">
                <a:solidFill>
                  <a:schemeClr val="bg1"/>
                </a:solidFill>
              </a:rPr>
              <a:t>). </a:t>
            </a:r>
          </a:p>
          <a:p>
            <a:pPr algn="just"/>
            <a:endParaRPr lang="cs-CZ" sz="2000" b="1" i="1" dirty="0">
              <a:solidFill>
                <a:schemeClr val="bg1"/>
              </a:solidFill>
            </a:endParaRPr>
          </a:p>
          <a:p>
            <a:pPr algn="just"/>
            <a:r>
              <a:rPr lang="cs-CZ" sz="2000" b="1" i="1" dirty="0">
                <a:solidFill>
                  <a:schemeClr val="bg1"/>
                </a:solidFill>
              </a:rPr>
              <a:t>Součástí žádosti musí být její zdůvodnění.</a:t>
            </a:r>
          </a:p>
          <a:p>
            <a:pPr algn="just"/>
            <a:endParaRPr lang="cs-CZ" sz="1900" i="1" dirty="0"/>
          </a:p>
        </p:txBody>
      </p:sp>
    </p:spTree>
    <p:extLst>
      <p:ext uri="{BB962C8B-B14F-4D97-AF65-F5344CB8AC3E}">
        <p14:creationId xmlns:p14="http://schemas.microsoft.com/office/powerpoint/2010/main" val="3433037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549998" y="519668"/>
            <a:ext cx="7098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Poskytnutí finančních prostředků - Faktura </a:t>
            </a: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755576" y="1196752"/>
            <a:ext cx="10302949" cy="433251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příjemce dotace zašle poskytovateli </a:t>
            </a:r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neprodleně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 obdržení faktury od dodavatele:</a:t>
            </a:r>
          </a:p>
          <a:p>
            <a:pPr marL="0" indent="0">
              <a:lnSpc>
                <a:spcPct val="80000"/>
              </a:lnSpc>
              <a:spcBef>
                <a:spcPts val="40"/>
              </a:spcBef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 žádost o proplacení dotace,</a:t>
            </a:r>
          </a:p>
          <a:p>
            <a:pPr marL="0" indent="0">
              <a:lnSpc>
                <a:spcPct val="80000"/>
              </a:lnSpc>
              <a:spcBef>
                <a:spcPts val="40"/>
              </a:spcBef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- faktura.</a:t>
            </a:r>
          </a:p>
          <a:p>
            <a:pPr algn="just">
              <a:spcAft>
                <a:spcPts val="1200"/>
              </a:spcAft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prostředky poskytne MV- GŘ HZS ČR na účet příjemce dotace vedený u ČNB, proplatit dodavateli je lze i z jiného účtu ve vlastnictví příjemce dotace,</a:t>
            </a:r>
          </a:p>
          <a:p>
            <a:pPr algn="just">
              <a:spcAft>
                <a:spcPts val="1200"/>
              </a:spcAft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faktury zaslané k proplacení po 15.12. kalendářního roku nelze proplatit 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daném roce,</a:t>
            </a:r>
          </a:p>
          <a:p>
            <a:pPr>
              <a:spcAft>
                <a:spcPts val="1200"/>
              </a:spcAft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Nečerpané prostředky nutno vrátit do 15.12. běžného roku,</a:t>
            </a:r>
          </a:p>
          <a:p>
            <a:pPr algn="just">
              <a:spcAft>
                <a:spcPts val="1200"/>
              </a:spcAft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Povinnosti příjemce dotace je provést finanční vypořádání se SR – vyhláška 367/2015 Sb., kterou se stanoví zásady a termíny finančního vypořádání vztahů se státním rozpočtem.</a:t>
            </a:r>
          </a:p>
        </p:txBody>
      </p:sp>
    </p:spTree>
    <p:extLst>
      <p:ext uri="{BB962C8B-B14F-4D97-AF65-F5344CB8AC3E}">
        <p14:creationId xmlns:p14="http://schemas.microsoft.com/office/powerpoint/2010/main" val="1635067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C48AD4F9-6671-49EC-9959-C1057E37464D}"/>
              </a:ext>
            </a:extLst>
          </p:cNvPr>
          <p:cNvSpPr txBox="1"/>
          <p:nvPr/>
        </p:nvSpPr>
        <p:spPr>
          <a:xfrm>
            <a:off x="4611391" y="1690446"/>
            <a:ext cx="465037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cs-CZ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Přílohou této žádosti musí být:</a:t>
            </a:r>
          </a:p>
          <a:p>
            <a:r>
              <a:rPr lang="cs-CZ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Faktura se všemi náležitostmi (cena vč. zaokrouhlení / č. účtu uvedené na faktuře souhlasí s Kupní smlouvou)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AE38DE27-EDEE-43D4-B52F-09D73DA52E4B}"/>
              </a:ext>
            </a:extLst>
          </p:cNvPr>
          <p:cNvSpPr txBox="1"/>
          <p:nvPr/>
        </p:nvSpPr>
        <p:spPr>
          <a:xfrm>
            <a:off x="330580" y="1193140"/>
            <a:ext cx="3913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 o proplacení dotace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FD1A29C0-384C-4D86-BFAA-2C96881E77D5}"/>
              </a:ext>
            </a:extLst>
          </p:cNvPr>
          <p:cNvSpPr txBox="1"/>
          <p:nvPr/>
        </p:nvSpPr>
        <p:spPr>
          <a:xfrm>
            <a:off x="2138734" y="181072"/>
            <a:ext cx="792088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Vzor žádosti o proplacení dotace </a:t>
            </a:r>
          </a:p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(k dispozici na www.hzscr.cz)</a:t>
            </a:r>
            <a:endParaRPr lang="cs-CZ" sz="1050" b="1" dirty="0"/>
          </a:p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240" y="1593250"/>
            <a:ext cx="3538922" cy="478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630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8" name="Nadpis 2"/>
          <p:cNvSpPr>
            <a:spLocks noGrp="1"/>
          </p:cNvSpPr>
          <p:nvPr>
            <p:ph type="title"/>
          </p:nvPr>
        </p:nvSpPr>
        <p:spPr>
          <a:xfrm>
            <a:off x="2282751" y="561719"/>
            <a:ext cx="7632848" cy="576064"/>
          </a:xfrm>
        </p:spPr>
        <p:txBody>
          <a:bodyPr>
            <a:norm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Závěrečné vyhodnocení akce</a:t>
            </a: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673199" y="1563636"/>
            <a:ext cx="10578207" cy="373072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</a:pPr>
            <a:r>
              <a:rPr lang="cs-CZ" sz="2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Nutno dodržet termín z ŘD Rozhodnutí o poskytnutí dotace nebo Rozhodnutí o poskytnutí dotace - změna.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Příjemce dotace zašle:</a:t>
            </a:r>
          </a:p>
          <a:p>
            <a:pPr marL="1447800" lvl="1" indent="-457200">
              <a:buFont typeface="+mj-lt"/>
              <a:buAutoNum type="arabicPeriod"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Zprávu k Závěrečnému vyhodnocení akce,</a:t>
            </a:r>
          </a:p>
          <a:p>
            <a:pPr marL="1447800" lvl="1" indent="-457200">
              <a:buFont typeface="+mj-lt"/>
              <a:buAutoNum type="arabicPeriod"/>
            </a:pP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Předávací protokol,</a:t>
            </a:r>
          </a:p>
          <a:p>
            <a:pPr marL="1447800" lvl="1" indent="-457200">
              <a:buFont typeface="+mj-lt"/>
              <a:buAutoNum type="arabicPeriod"/>
            </a:pPr>
            <a:r>
              <a:rPr lang="pl-PL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Veškeré doklady o financování akce z vlastních zdrojů (faktury a výpisy z účtů).</a:t>
            </a:r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5437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29761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94ADA419-36A4-4D52-AD2F-E468777565DF}"/>
              </a:ext>
            </a:extLst>
          </p:cNvPr>
          <p:cNvSpPr txBox="1"/>
          <p:nvPr/>
        </p:nvSpPr>
        <p:spPr>
          <a:xfrm>
            <a:off x="5531326" y="1890117"/>
            <a:ext cx="62863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Přílohou této žádosti musí být</a:t>
            </a:r>
            <a:r>
              <a:rPr lang="cs-CZ" sz="2000" i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cs-CZ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Předávací protokol,</a:t>
            </a:r>
          </a:p>
          <a:p>
            <a:pPr marL="342900" indent="-342900">
              <a:buAutoNum type="arabicPeriod"/>
            </a:pPr>
            <a:endParaRPr lang="cs-CZ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Faktura,</a:t>
            </a:r>
          </a:p>
          <a:p>
            <a:pPr marL="342900" indent="-342900">
              <a:buAutoNum type="arabicPeriod"/>
            </a:pPr>
            <a:endParaRPr lang="cs-CZ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Výpis z BÚ (doklad o zaplacení FA). </a:t>
            </a:r>
          </a:p>
          <a:p>
            <a:pPr marL="342900" indent="-342900">
              <a:buAutoNum type="arabicPeriod"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E4E11C4F-41CE-43AE-A776-DFBD522258F1}"/>
              </a:ext>
            </a:extLst>
          </p:cNvPr>
          <p:cNvSpPr txBox="1"/>
          <p:nvPr/>
        </p:nvSpPr>
        <p:spPr>
          <a:xfrm>
            <a:off x="914400" y="474133"/>
            <a:ext cx="1104659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Vzor žádosti o Závěrečné vyhodnocení akce </a:t>
            </a:r>
          </a:p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(k dispozici na www.hzscr.cz</a:t>
            </a:r>
            <a:r>
              <a:rPr lang="cs-CZ" sz="1050" b="1" dirty="0"/>
              <a:t>)</a:t>
            </a:r>
          </a:p>
          <a:p>
            <a:pPr algn="ctr"/>
            <a:endParaRPr lang="cs-CZ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E38DE27-EDEE-43D4-B52F-09D73DA52E4B}"/>
              </a:ext>
            </a:extLst>
          </p:cNvPr>
          <p:cNvSpPr txBox="1"/>
          <p:nvPr/>
        </p:nvSpPr>
        <p:spPr>
          <a:xfrm>
            <a:off x="706455" y="1042998"/>
            <a:ext cx="3913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 o ZVA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897" y="1691227"/>
            <a:ext cx="4961009" cy="347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6108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pic>
        <p:nvPicPr>
          <p:cNvPr id="8" name="Obrázek 7" descr="Obsah obrázku stůl&#10;&#10;Popis byl vytvořen automaticky">
            <a:extLst>
              <a:ext uri="{FF2B5EF4-FFF2-40B4-BE49-F238E27FC236}">
                <a16:creationId xmlns:a16="http://schemas.microsoft.com/office/drawing/2014/main" id="{A5393DE3-5E79-46F3-886A-68B5DE0D89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088" y="1132689"/>
            <a:ext cx="3671837" cy="5223661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B6C7AEE7-F7E2-4C95-906A-FECCD640D2AB}"/>
              </a:ext>
            </a:extLst>
          </p:cNvPr>
          <p:cNvSpPr txBox="1"/>
          <p:nvPr/>
        </p:nvSpPr>
        <p:spPr>
          <a:xfrm>
            <a:off x="1063024" y="449642"/>
            <a:ext cx="901074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Řídící dokument Závěrečné vyhodnocení akce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09783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8" name="Obrázek 7" descr="Obsah obrázku text&#10;&#10;Popis byl vytvořen automaticky">
            <a:extLst>
              <a:ext uri="{FF2B5EF4-FFF2-40B4-BE49-F238E27FC236}">
                <a16:creationId xmlns:a16="http://schemas.microsoft.com/office/drawing/2014/main" id="{2E96593A-3958-4729-91A4-557E7D89D0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970" y="2611683"/>
            <a:ext cx="6972533" cy="3751305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F536A4AE-02B1-4A64-BBAD-833B85D136D1}"/>
              </a:ext>
            </a:extLst>
          </p:cNvPr>
          <p:cNvSpPr txBox="1"/>
          <p:nvPr/>
        </p:nvSpPr>
        <p:spPr>
          <a:xfrm>
            <a:off x="179512" y="283780"/>
            <a:ext cx="1163811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Finanční vypořádání se státním rozpočtem </a:t>
            </a:r>
          </a:p>
          <a:p>
            <a:pPr algn="ctr"/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(formulář k dispozici na www.hzscr.cz)</a:t>
            </a:r>
          </a:p>
          <a:p>
            <a:pPr algn="ctr"/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88AF2355-9343-4ABA-9128-24CCD78EEE78}"/>
              </a:ext>
            </a:extLst>
          </p:cNvPr>
          <p:cNvSpPr txBox="1"/>
          <p:nvPr/>
        </p:nvSpPr>
        <p:spPr>
          <a:xfrm>
            <a:off x="1134356" y="1296622"/>
            <a:ext cx="10856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Finanční vypořádání </a:t>
            </a: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cs-CZ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Příloha č. 3, část B, k vyhlášce č. 433/2024 Sb.)</a:t>
            </a:r>
          </a:p>
          <a:p>
            <a:r>
              <a:rPr lang="cs-CZ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zasílá příjemce dotace MV-GŘ HZS ČR nejpozději </a:t>
            </a:r>
            <a:r>
              <a:rPr lang="cs-CZ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cs-CZ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15.2.</a:t>
            </a: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následujícího roku po obdržení dotace.</a:t>
            </a:r>
          </a:p>
          <a:p>
            <a:r>
              <a:rPr lang="cs-CZ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Účelový znak </a:t>
            </a: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 zaúčtování přijaté dotace je </a:t>
            </a:r>
            <a:r>
              <a:rPr lang="cs-CZ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14502</a:t>
            </a:r>
            <a:r>
              <a:rPr lang="cs-CZ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5505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8" name="Nadpis 2"/>
          <p:cNvSpPr>
            <a:spLocks noGrp="1"/>
          </p:cNvSpPr>
          <p:nvPr>
            <p:ph type="title"/>
          </p:nvPr>
        </p:nvSpPr>
        <p:spPr>
          <a:xfrm>
            <a:off x="2044800" y="757622"/>
            <a:ext cx="7344816" cy="504056"/>
          </a:xfrm>
        </p:spPr>
        <p:txBody>
          <a:bodyPr>
            <a:norm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 ukončení realizace</a:t>
            </a: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3144673" y="1763787"/>
            <a:ext cx="7763471" cy="36487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Kontroly (MV ČR, MV-GŘ HZS ČR, příslušný FÚ,…),</a:t>
            </a:r>
          </a:p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Archivovat doklady 10  let,</a:t>
            </a:r>
          </a:p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 nesmíte 5 let  prodat, převést nebo jinak zcizit,</a:t>
            </a:r>
          </a:p>
          <a:p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dopustí-li se příjemce porušení podmínek výzvy, případně porušení podmínek daných Registrací akce a Rozhodnutí o poskytnutí dotace, poskytovatel rozhodne o krácení výše dotace, případně o odvodu za porušení rozpočtové kázně.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8886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-268014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142142"/>
              </a:solidFill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12" name="Zástupný symbol pro obsah 1"/>
          <p:cNvSpPr txBox="1">
            <a:spLocks/>
          </p:cNvSpPr>
          <p:nvPr/>
        </p:nvSpPr>
        <p:spPr>
          <a:xfrm>
            <a:off x="1706066" y="671887"/>
            <a:ext cx="8739960" cy="551422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cs-CZ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Předložení dokumentů </a:t>
            </a:r>
            <a:r>
              <a:rPr lang="cs-CZ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datovou schránkou </a:t>
            </a:r>
            <a:r>
              <a:rPr lang="cs-CZ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(ID: 84taiur) MV – GŘ HZS ČR: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cs-CZ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 o Rozhodnutí o poskytnutí dotace 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cs-CZ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neprodleně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 uzavření smluvního závazku. </a:t>
            </a:r>
          </a:p>
          <a:p>
            <a:pPr algn="just"/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Faktura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cs-CZ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neprodleně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 obdržení od dodavatele – uvádět č. EDS 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že jde o žádost o proplacení dotace!  (</a:t>
            </a:r>
            <a:r>
              <a:rPr lang="cs-CZ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JSDH-V1-2025_Faktura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Zpráva K Závěrečnému vyhodnocení akce 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cs-CZ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nejpozději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termínu uvedeného v posledním ŘD (Rozhodnutí o poskytnutí dotace, příp. Rozhodnutí o poskytnutí dotace - změna), (zpravidla, kdy má příjemce dotace výpis z účtu s úhradou za CAS).</a:t>
            </a:r>
          </a:p>
          <a:p>
            <a:pPr algn="just"/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Účelový znak 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 zaúčtování přijaté dotace je </a:t>
            </a:r>
            <a:r>
              <a:rPr lang="cs-CZ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14502</a:t>
            </a:r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Finanční vypořádání 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zasílá příjemce dotace MV-GŘ HZS ČR  </a:t>
            </a:r>
            <a:r>
              <a:rPr lang="cs-CZ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nejpozději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15.2. </a:t>
            </a:r>
            <a:r>
              <a:rPr lang="cs-CZ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následujícího roku po obdržení dotace.</a:t>
            </a: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Nadpis 2"/>
          <p:cNvSpPr>
            <a:spLocks noGrp="1"/>
          </p:cNvSpPr>
          <p:nvPr/>
        </p:nvSpPr>
        <p:spPr>
          <a:xfrm>
            <a:off x="673200" y="769494"/>
            <a:ext cx="644988" cy="53190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 </a:t>
            </a: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 </a:t>
            </a: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318434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509" y="0"/>
            <a:ext cx="12237419" cy="6869617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142142"/>
              </a:solidFill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14.10.2025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B1B6BAA7-6FB9-CC43-8822-47C52BC573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1994" y="564776"/>
            <a:ext cx="1225230" cy="1706301"/>
          </a:xfrm>
          <a:prstGeom prst="rect">
            <a:avLst/>
          </a:prstGeom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648000" y="4536000"/>
            <a:ext cx="9509254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dirty="0">
                <a:solidFill>
                  <a:schemeClr val="bg1"/>
                </a:solidFill>
                <a:latin typeface="Arial Black" panose="020B0A040201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Děkuji za pozornost</a:t>
            </a:r>
          </a:p>
        </p:txBody>
      </p:sp>
      <p:sp>
        <p:nvSpPr>
          <p:cNvPr id="12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647999" y="5399999"/>
            <a:ext cx="6005049" cy="9219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Bc. Věra </a:t>
            </a: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Richterová</a:t>
            </a:r>
          </a:p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Kontakt: +420 950 819 644, 770 122 702</a:t>
            </a:r>
          </a:p>
        </p:txBody>
      </p:sp>
      <p:pic>
        <p:nvPicPr>
          <p:cNvPr id="13" name="Obrázek 12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57017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HZ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{63501EC8-D518-C94C-ACEA-19B5E5179C9D}tf10001062</Template>
  <TotalTime>14847</TotalTime>
  <Words>1958</Words>
  <Application>Microsoft Office PowerPoint</Application>
  <PresentationFormat>Širokoúhlá obrazovka</PresentationFormat>
  <Paragraphs>273</Paragraphs>
  <Slides>18</Slides>
  <Notes>18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Arial Black</vt:lpstr>
      <vt:lpstr>Calibri</vt:lpstr>
      <vt:lpstr>Times New Roman</vt:lpstr>
      <vt:lpstr>Motiv Office</vt:lpstr>
      <vt:lpstr>JSDH_V1_2025</vt:lpstr>
      <vt:lpstr>MV-GŘ HZS ČR poskytuje  dotaci na:      Maximální výše dotace:</vt:lpstr>
      <vt:lpstr>Prezentace aplikace PowerPoint</vt:lpstr>
      <vt:lpstr>Povinnosti </vt:lpstr>
      <vt:lpstr>Prezentace aplikace PowerPoint</vt:lpstr>
      <vt:lpstr>Rozhodnutí o poskytnutí dotace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Závěrečné vyhodnocení akce</vt:lpstr>
      <vt:lpstr>Prezentace aplikace PowerPoint</vt:lpstr>
      <vt:lpstr>Prezentace aplikace PowerPoint</vt:lpstr>
      <vt:lpstr>Prezentace aplikace PowerPoint</vt:lpstr>
      <vt:lpstr>Po ukončení realizace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Klara Cooper</dc:creator>
  <cp:lastModifiedBy>Richterová Věra - GŘ HZS ČR</cp:lastModifiedBy>
  <cp:revision>96</cp:revision>
  <dcterms:created xsi:type="dcterms:W3CDTF">2021-05-05T16:36:36Z</dcterms:created>
  <dcterms:modified xsi:type="dcterms:W3CDTF">2025-10-14T08:55:48Z</dcterms:modified>
</cp:coreProperties>
</file>