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3"/>
  </p:handoutMasterIdLst>
  <p:sldIdLst>
    <p:sldId id="256" r:id="rId2"/>
    <p:sldId id="257" r:id="rId3"/>
    <p:sldId id="258" r:id="rId4"/>
    <p:sldId id="316" r:id="rId5"/>
    <p:sldId id="264" r:id="rId6"/>
    <p:sldId id="317" r:id="rId7"/>
    <p:sldId id="318" r:id="rId8"/>
    <p:sldId id="269" r:id="rId9"/>
    <p:sldId id="270" r:id="rId10"/>
    <p:sldId id="272" r:id="rId11"/>
    <p:sldId id="321" r:id="rId12"/>
    <p:sldId id="312" r:id="rId13"/>
    <p:sldId id="311" r:id="rId14"/>
    <p:sldId id="313" r:id="rId15"/>
    <p:sldId id="314" r:id="rId16"/>
    <p:sldId id="315" r:id="rId17"/>
    <p:sldId id="320" r:id="rId18"/>
    <p:sldId id="292" r:id="rId19"/>
    <p:sldId id="293" r:id="rId20"/>
    <p:sldId id="286" r:id="rId21"/>
    <p:sldId id="288" r:id="rId22"/>
    <p:sldId id="287" r:id="rId23"/>
    <p:sldId id="289" r:id="rId24"/>
    <p:sldId id="294" r:id="rId25"/>
    <p:sldId id="295" r:id="rId26"/>
    <p:sldId id="322" r:id="rId27"/>
    <p:sldId id="297" r:id="rId28"/>
    <p:sldId id="298" r:id="rId29"/>
    <p:sldId id="323" r:id="rId30"/>
    <p:sldId id="303" r:id="rId31"/>
    <p:sldId id="304" r:id="rId32"/>
  </p:sldIdLst>
  <p:sldSz cx="9144000" cy="6858000" type="screen4x3"/>
  <p:notesSz cx="6797675" cy="9928225"/>
  <p:defaultTextStyle>
    <a:defPPr>
      <a:defRPr lang="sk-SK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4660"/>
  </p:normalViewPr>
  <p:slideViewPr>
    <p:cSldViewPr>
      <p:cViewPr varScale="1">
        <p:scale>
          <a:sx n="70" d="100"/>
          <a:sy n="70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D567FCD8-4D95-4B28-8D38-92EE643D0A79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85101A9-503B-4DD8-9524-4D559B4B4731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DFBD6-4613-4970-85DB-DC8555808C99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1318E-BF57-4FBE-811C-4813EBA71256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385B0-3DE9-4C88-A938-716C44767F1D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41C77-2313-4BE7-9ABE-B50C8F01F326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36A04-D27C-4F26-AAEB-D603797ECDCD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1557D-46AE-4AB1-B391-9254D35E8A7D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274F9-06B6-4A52-86C7-949072015B36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21151-9F88-4310-B6E3-613898931CB0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1A0F9-C7FF-48F9-8935-3C1E23686717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93D65-39F7-4572-9EB5-695169E58D6E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25C17-1BEC-4EBF-90F1-9C728528D98E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36FD5-F8A5-435A-BB31-5FBA5C9665EE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751A3-3A3E-4341-B71C-F5F72F8A5BA7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ED010-EEDD-4B6F-B48C-E79154672870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87399-0D88-4E17-990E-9F797895109F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448E4-1B81-4AF3-B2CB-8307E57DCEB1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531C3-07DC-44DC-AD1C-2A47A1D840CD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E837C-35D0-4F26-9BCE-D212F7F5507E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308B6-6F0F-48D2-9784-79613369B889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EA5E9-4592-4BF6-93E8-EE181FDA829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E1E49-51E5-4C52-915F-17B2082D75FB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35616-A4DF-49D9-A80B-6580C9EB5E53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 predlohy nadpisov.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6D50B9-0EE3-48EB-821D-2D18B5A2BDE6}" type="datetimeFigureOut">
              <a:rPr lang="sk-SK"/>
              <a:pPr>
                <a:defRPr/>
              </a:pPr>
              <a:t>19. 5. 2013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B1038A-0FBE-4451-B641-5657B574162D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4292600"/>
            <a:ext cx="7772400" cy="23764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k-SK" b="1" dirty="0">
                <a:solidFill>
                  <a:schemeClr val="bg1"/>
                </a:solidFill>
              </a:rPr>
              <a:t>POZNATKY A SKÚSENOSTI </a:t>
            </a:r>
            <a:r>
              <a:rPr lang="sk-SK" dirty="0">
                <a:solidFill>
                  <a:schemeClr val="bg1"/>
                </a:solidFill>
              </a:rPr>
              <a:t/>
            </a:r>
            <a:br>
              <a:rPr lang="sk-SK" dirty="0">
                <a:solidFill>
                  <a:schemeClr val="bg1"/>
                </a:solidFill>
              </a:rPr>
            </a:br>
            <a:r>
              <a:rPr lang="sk-SK" b="1" dirty="0">
                <a:solidFill>
                  <a:schemeClr val="bg1"/>
                </a:solidFill>
              </a:rPr>
              <a:t>Z LIKVIDÁCIE POŽIARU NÁRODNEJ KULTÚRNEJ PAMIATKY</a:t>
            </a:r>
            <a:r>
              <a:rPr lang="sk-SK" dirty="0">
                <a:solidFill>
                  <a:schemeClr val="bg1"/>
                </a:solidFill>
              </a:rPr>
              <a:t/>
            </a:r>
            <a:br>
              <a:rPr lang="sk-SK" dirty="0">
                <a:solidFill>
                  <a:schemeClr val="bg1"/>
                </a:solidFill>
              </a:rPr>
            </a:br>
            <a:r>
              <a:rPr lang="sk-SK" b="1" dirty="0">
                <a:solidFill>
                  <a:schemeClr val="bg1"/>
                </a:solidFill>
              </a:rPr>
              <a:t>HRADU KRÁSNA HÔRKA</a:t>
            </a:r>
            <a:endParaRPr lang="sk-SK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913" y="404813"/>
            <a:ext cx="6400800" cy="11049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Z histórie hradu</a:t>
            </a:r>
          </a:p>
        </p:txBody>
      </p:sp>
      <p:sp>
        <p:nvSpPr>
          <p:cNvPr id="4" name="Obdĺžnik 3"/>
          <p:cNvSpPr/>
          <p:nvPr/>
        </p:nvSpPr>
        <p:spPr>
          <a:xfrm>
            <a:off x="467544" y="1412776"/>
            <a:ext cx="8280920" cy="4392488"/>
          </a:xfrm>
          <a:prstGeom prst="rect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>
                <a:latin typeface="Arial" pitchFamily="34" charset="0"/>
                <a:cs typeface="Arial" pitchFamily="34" charset="0"/>
              </a:rPr>
              <a:t>Hrad Krásna Hôrka je jedným z najzachovalejších stredovekých hradov, nielen na Slovensku, ale v strednej Európe. </a:t>
            </a:r>
            <a:endParaRPr lang="sk-SK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 smtClean="0">
                <a:latin typeface="Arial" pitchFamily="34" charset="0"/>
                <a:cs typeface="Arial" pitchFamily="34" charset="0"/>
              </a:rPr>
              <a:t>Pochádza </a:t>
            </a:r>
            <a:r>
              <a:rPr lang="sk-SK" dirty="0">
                <a:latin typeface="Arial" pitchFamily="34" charset="0"/>
                <a:cs typeface="Arial" pitchFamily="34" charset="0"/>
              </a:rPr>
              <a:t>zo 14. storočia. </a:t>
            </a:r>
            <a:endParaRPr lang="sk-SK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 smtClean="0">
                <a:latin typeface="Arial" pitchFamily="34" charset="0"/>
                <a:cs typeface="Arial" pitchFamily="34" charset="0"/>
              </a:rPr>
              <a:t>Vznikol </a:t>
            </a:r>
            <a:r>
              <a:rPr lang="sk-SK" dirty="0">
                <a:latin typeface="Arial" pitchFamily="34" charset="0"/>
                <a:cs typeface="Arial" pitchFamily="34" charset="0"/>
              </a:rPr>
              <a:t>na ochranu stredovekej cesty, ktorá viedla cez banícke oblasti Slovenského Rudohoria. </a:t>
            </a:r>
            <a:endParaRPr lang="sk-SK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 smtClean="0">
                <a:latin typeface="Arial" pitchFamily="34" charset="0"/>
                <a:cs typeface="Arial" pitchFamily="34" charset="0"/>
              </a:rPr>
              <a:t>Pôvodný </a:t>
            </a:r>
            <a:r>
              <a:rPr lang="sk-SK" dirty="0">
                <a:latin typeface="Arial" pitchFamily="34" charset="0"/>
                <a:cs typeface="Arial" pitchFamily="34" charset="0"/>
              </a:rPr>
              <a:t>hrad bol neskôr prestavaný jeho majiteľmi - rodinou </a:t>
            </a:r>
            <a:r>
              <a:rPr lang="sk-SK" dirty="0" err="1">
                <a:latin typeface="Arial" pitchFamily="34" charset="0"/>
                <a:cs typeface="Arial" pitchFamily="34" charset="0"/>
              </a:rPr>
              <a:t>Andrássyovou</a:t>
            </a:r>
            <a:r>
              <a:rPr lang="sk-SK" dirty="0">
                <a:latin typeface="Arial" pitchFamily="34" charset="0"/>
                <a:cs typeface="Arial" pitchFamily="34" charset="0"/>
              </a:rPr>
              <a:t>, ktorí zmenili horný hrad na reprezentačné šľachtické sídlo a dobudovali najmä dolný hrad.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k-SK" smtClean="0"/>
          </a:p>
        </p:txBody>
      </p:sp>
      <p:sp>
        <p:nvSpPr>
          <p:cNvPr id="4" name="Obdĺžnik 3"/>
          <p:cNvSpPr/>
          <p:nvPr/>
        </p:nvSpPr>
        <p:spPr>
          <a:xfrm>
            <a:off x="467544" y="1484784"/>
            <a:ext cx="8208912" cy="4536504"/>
          </a:xfrm>
          <a:prstGeom prst="rect">
            <a:avLst/>
          </a:prstGeom>
          <a:solidFill>
            <a:schemeClr val="bg1">
              <a:lumMod val="75000"/>
              <a:alpha val="58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sk-SK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 smtClean="0">
                <a:latin typeface="Arial" pitchFamily="34" charset="0"/>
                <a:cs typeface="Arial" pitchFamily="34" charset="0"/>
              </a:rPr>
              <a:t>Hrad </a:t>
            </a:r>
            <a:r>
              <a:rPr lang="sk-SK" dirty="0">
                <a:latin typeface="Arial" pitchFamily="34" charset="0"/>
                <a:cs typeface="Arial" pitchFamily="34" charset="0"/>
              </a:rPr>
              <a:t>v roku 1817 vyhorel, no bol opravený a stal sa rodovým múzeom sprístupneným verejnosti po roku 1875. V roku 1903 gróf Dionýz </a:t>
            </a:r>
            <a:r>
              <a:rPr lang="sk-SK" dirty="0" err="1">
                <a:latin typeface="Arial" pitchFamily="34" charset="0"/>
                <a:cs typeface="Arial" pitchFamily="34" charset="0"/>
              </a:rPr>
              <a:t>Andrássy</a:t>
            </a:r>
            <a:r>
              <a:rPr lang="sk-SK" dirty="0">
                <a:latin typeface="Arial" pitchFamily="34" charset="0"/>
                <a:cs typeface="Arial" pitchFamily="34" charset="0"/>
              </a:rPr>
              <a:t> zriadil v priestoroch hradu pietne múzeum grófky </a:t>
            </a:r>
            <a:r>
              <a:rPr lang="sk-SK" dirty="0" err="1">
                <a:latin typeface="Arial" pitchFamily="34" charset="0"/>
                <a:cs typeface="Arial" pitchFamily="34" charset="0"/>
              </a:rPr>
              <a:t>Franczisky</a:t>
            </a:r>
            <a:r>
              <a:rPr lang="sk-SK" dirty="0">
                <a:latin typeface="Arial" pitchFamily="34" charset="0"/>
                <a:cs typeface="Arial" pitchFamily="34" charset="0"/>
              </a:rPr>
              <a:t> </a:t>
            </a:r>
            <a:r>
              <a:rPr lang="sk-SK" dirty="0" err="1">
                <a:latin typeface="Arial" pitchFamily="34" charset="0"/>
                <a:cs typeface="Arial" pitchFamily="34" charset="0"/>
              </a:rPr>
              <a:t>Andrássyovej</a:t>
            </a:r>
            <a:r>
              <a:rPr lang="sk-SK" dirty="0">
                <a:latin typeface="Arial" pitchFamily="34" charset="0"/>
                <a:cs typeface="Arial" pitchFamily="34" charset="0"/>
              </a:rPr>
              <a:t>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>
                <a:latin typeface="Arial" pitchFamily="34" charset="0"/>
                <a:cs typeface="Arial" pitchFamily="34" charset="0"/>
              </a:rPr>
              <a:t>Od roku 1945 je hrad majetkom štátu. V roku 1961 bol vyhlásený za národnú kultúrnu pamiatku, ktorú spravuje Slovenské národné múzeum v Bratislave.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>
                <a:latin typeface="Arial" pitchFamily="34" charset="0"/>
                <a:cs typeface="Arial" pitchFamily="34" charset="0"/>
              </a:rPr>
              <a:t>Špecializovaná stála hradná expozícia rozmiestnená v troch častiach hradu prezentuje základné informácie o hrade a jeho majiteľoch. Nachádzajú sa tu pôvodné exponáty veľmi cenné z hľadiska muzeálnej hodnoty.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b="1" dirty="0" smtClean="0"/>
              <a:t>Stavebný popis hradu</a:t>
            </a:r>
          </a:p>
          <a:p>
            <a:pPr>
              <a:buNone/>
            </a:pPr>
            <a:endParaRPr lang="sk-SK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988840"/>
            <a:ext cx="3008313" cy="4137323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Hrad Krásna Hôrka pozostáva z troch základných celkov hradného komplexu: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sk-SK" sz="2000" dirty="0" smtClean="0"/>
              <a:t>Horný hrad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sk-SK" sz="2000" dirty="0" smtClean="0"/>
              <a:t>Stredný hrad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sk-SK" sz="2000" dirty="0" smtClean="0"/>
              <a:t>Dolný hrad</a:t>
            </a:r>
          </a:p>
          <a:p>
            <a:endParaRPr lang="sk-SK" sz="1800" dirty="0"/>
          </a:p>
        </p:txBody>
      </p:sp>
      <p:pic>
        <p:nvPicPr>
          <p:cNvPr id="5" name="Obrázok 4" descr="IMG_03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1340768"/>
            <a:ext cx="5543831" cy="453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ok 1" descr="podory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6337300" cy="553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Obrázok 2" descr="legenda_objektov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8113" y="549275"/>
            <a:ext cx="2601912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Obrázok 3" descr="legenda_etap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5373688"/>
            <a:ext cx="3433762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-cípa hviezda 4"/>
          <p:cNvSpPr/>
          <p:nvPr/>
        </p:nvSpPr>
        <p:spPr>
          <a:xfrm rot="1317362">
            <a:off x="1366838" y="5392738"/>
            <a:ext cx="627062" cy="698500"/>
          </a:xfrm>
          <a:prstGeom prst="star4">
            <a:avLst>
              <a:gd name="adj" fmla="val 420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6150" name="BlokTextu 5"/>
          <p:cNvSpPr txBox="1">
            <a:spLocks noChangeArrowheads="1"/>
          </p:cNvSpPr>
          <p:nvPr/>
        </p:nvSpPr>
        <p:spPr bwMode="auto">
          <a:xfrm>
            <a:off x="1692275" y="5013325"/>
            <a:ext cx="719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/>
              <a:t>S</a:t>
            </a:r>
          </a:p>
        </p:txBody>
      </p:sp>
      <p:sp>
        <p:nvSpPr>
          <p:cNvPr id="8" name="Vývojový diagram: dierna páska 7"/>
          <p:cNvSpPr/>
          <p:nvPr/>
        </p:nvSpPr>
        <p:spPr>
          <a:xfrm>
            <a:off x="1476375" y="3860800"/>
            <a:ext cx="287338" cy="288925"/>
          </a:xfrm>
          <a:prstGeom prst="flowChartPunchedTap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cxnSp>
        <p:nvCxnSpPr>
          <p:cNvPr id="10" name="Rovná spojnica 9"/>
          <p:cNvCxnSpPr>
            <a:stCxn id="8" idx="1"/>
          </p:cNvCxnSpPr>
          <p:nvPr/>
        </p:nvCxnSpPr>
        <p:spPr>
          <a:xfrm>
            <a:off x="1476375" y="4005263"/>
            <a:ext cx="0" cy="431800"/>
          </a:xfrm>
          <a:prstGeom prst="line">
            <a:avLst/>
          </a:prstGeom>
          <a:ln>
            <a:solidFill>
              <a:srgbClr val="FF0000"/>
            </a:solidFill>
            <a:tailEnd type="oval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sk-SK" sz="1800" dirty="0" smtClean="0"/>
              <a:t> strešná krytina – drevený šindeľ 5000 m</a:t>
            </a:r>
            <a:r>
              <a:rPr lang="sk-SK" sz="1800" baseline="30000" dirty="0" smtClean="0"/>
              <a:t>2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drevené krovy striech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stropy v dolnom a strednom hrade – klenbové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stropy v hornom hrade – oceľové rošty s jednoduchým dreveným </a:t>
            </a:r>
            <a:r>
              <a:rPr lang="sk-SK" sz="1800" dirty="0" err="1" smtClean="0"/>
              <a:t>záklopom</a:t>
            </a:r>
            <a:endParaRPr lang="sk-SK" sz="1800" dirty="0" smtClean="0"/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jediná prístupová cesta k hradnej bráne</a:t>
            </a:r>
          </a:p>
          <a:p>
            <a:endParaRPr lang="sk-SK" dirty="0"/>
          </a:p>
        </p:txBody>
      </p:sp>
      <p:sp>
        <p:nvSpPr>
          <p:cNvPr id="6" name="Zástupný symbol obsah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b="1" dirty="0" smtClean="0"/>
              <a:t>Konštrukcie striech a stropov</a:t>
            </a:r>
            <a:endParaRPr lang="sk-SK" dirty="0"/>
          </a:p>
        </p:txBody>
      </p:sp>
      <p:pic>
        <p:nvPicPr>
          <p:cNvPr id="7" name="Obrázok 6" descr="P10101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1196752"/>
            <a:ext cx="5340085" cy="4680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sz="2800" b="1" dirty="0" smtClean="0"/>
              <a:t>Protipožiarne zariadenia hradu</a:t>
            </a:r>
            <a:endParaRPr lang="sk-SK" sz="2800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628800"/>
            <a:ext cx="3008313" cy="44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sk-SK" sz="1800" dirty="0" smtClean="0"/>
              <a:t> v podkrovných priestoroch nainštalovaná EPS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v gotickej veži 66 m</a:t>
            </a:r>
            <a:r>
              <a:rPr lang="sk-SK" sz="1800" baseline="30000" dirty="0" smtClean="0"/>
              <a:t>3</a:t>
            </a:r>
            <a:r>
              <a:rPr lang="sk-SK" sz="1800" dirty="0" smtClean="0"/>
              <a:t> vodná nádrž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v hornom hrade nainštalované hadicové zariadenia – nástenné hydranty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vo všetkých priestoroch rozmiestnené práškové hasiace prístroje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v roku 2000 prevedený protipožiarny náter krovu</a:t>
            </a:r>
          </a:p>
          <a:p>
            <a:endParaRPr lang="sk-SK" dirty="0"/>
          </a:p>
        </p:txBody>
      </p:sp>
      <p:pic>
        <p:nvPicPr>
          <p:cNvPr id="6" name="Obrázok 5" descr="P1010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1268760"/>
            <a:ext cx="4932040" cy="475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ok 2" descr="DSC_4422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620713"/>
            <a:ext cx="8335962" cy="558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Zástupný symbol obsahu 3" descr="dlažba 2 BI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908050"/>
            <a:ext cx="6769100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ázok 1" descr="DSC_4432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260350"/>
            <a:ext cx="4271962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548680"/>
            <a:ext cx="5111750" cy="5577483"/>
          </a:xfrm>
        </p:spPr>
        <p:txBody>
          <a:bodyPr/>
          <a:lstStyle/>
          <a:p>
            <a:pPr>
              <a:buNone/>
            </a:pPr>
            <a:r>
              <a:rPr lang="sk-SK" b="1" dirty="0" smtClean="0"/>
              <a:t>Príčina vzniku požiaru</a:t>
            </a:r>
            <a:endParaRPr lang="sk-SK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916832"/>
            <a:ext cx="3008313" cy="4209331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sk-SK" sz="1800" dirty="0" smtClean="0"/>
              <a:t> hra maloletých rómskych detí, ktoré na úpätí hradného kopca v jeho juhozápadnej časti v snahe zapáliť si cigaretu podpálili suchú trávu a kroviská.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pod vplyvom silného vetra tento požiar rýchlo zasiahol celý hradný kopec a zapálil strechu hradu v juhozápadnej časti </a:t>
            </a:r>
          </a:p>
          <a:p>
            <a:endParaRPr lang="sk-SK" dirty="0"/>
          </a:p>
        </p:txBody>
      </p:sp>
      <p:pic>
        <p:nvPicPr>
          <p:cNvPr id="5" name="Obrázok 4" descr="Krasna_Horka_hrad_poziar_4_3105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1700808"/>
            <a:ext cx="5472608" cy="3816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b="1" dirty="0" smtClean="0"/>
              <a:t>Priebeh a zdolávanie požiaru</a:t>
            </a:r>
            <a:endParaRPr lang="sk-SK" b="1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764704"/>
            <a:ext cx="3008313" cy="5361459"/>
          </a:xfrm>
        </p:spPr>
        <p:txBody>
          <a:bodyPr/>
          <a:lstStyle/>
          <a:p>
            <a:pPr eaLnBrk="1" hangingPunct="1">
              <a:defRPr/>
            </a:pPr>
            <a:r>
              <a:rPr lang="sk-SK" sz="1800" dirty="0" smtClean="0"/>
              <a:t>Likvidácia požiaru trvala 3 dni. </a:t>
            </a:r>
          </a:p>
          <a:p>
            <a:pPr marL="514350" indent="-514350" algn="ctr" eaLnBrk="1" hangingPunct="1">
              <a:defRPr/>
            </a:pPr>
            <a:r>
              <a:rPr lang="sk-SK" sz="1800" b="1" dirty="0" smtClean="0"/>
              <a:t>10.3. 2012 - 1. deň požiaru </a:t>
            </a:r>
            <a:endParaRPr lang="sk-SK" sz="1800" dirty="0" smtClean="0"/>
          </a:p>
          <a:p>
            <a:pPr marL="95250" indent="-95250" eaLnBrk="1" hangingPunct="1">
              <a:buFont typeface="Wingdings" pitchFamily="2" charset="2"/>
              <a:buChar char="v"/>
              <a:defRPr/>
            </a:pPr>
            <a:r>
              <a:rPr lang="sk-SK" sz="1800" dirty="0" smtClean="0"/>
              <a:t> ohlásenie požiaru suchej trávy o 13:35 hod. na hradnom kopci,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sk-SK" sz="1800" dirty="0" smtClean="0"/>
              <a:t> vyhlásenie zvláštneho stupňa poplachu, </a:t>
            </a:r>
          </a:p>
          <a:p>
            <a:pPr eaLnBrk="1" hangingPunct="1">
              <a:buFont typeface="Wingdings" pitchFamily="2" charset="2"/>
              <a:buChar char="v"/>
              <a:tabLst>
                <a:tab pos="95250" algn="l"/>
              </a:tabLst>
              <a:defRPr/>
            </a:pPr>
            <a:r>
              <a:rPr lang="sk-SK" sz="1800" dirty="0" smtClean="0"/>
              <a:t> privolanie pomoci  obecných hasičských zborov a jednotiek  </a:t>
            </a:r>
            <a:r>
              <a:rPr lang="sk-SK" sz="1800" dirty="0" err="1" smtClean="0"/>
              <a:t>HaZZ</a:t>
            </a:r>
            <a:r>
              <a:rPr lang="sk-SK" sz="1800" dirty="0" smtClean="0"/>
              <a:t> z košického a prešovského kraja,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sk-SK" sz="1800" dirty="0" smtClean="0"/>
              <a:t> 13:46 hod. príjazd prvej zasahujúcej jednotky, rozsah požiaru: </a:t>
            </a:r>
          </a:p>
          <a:p>
            <a:pPr eaLnBrk="1" hangingPunct="1">
              <a:defRPr/>
            </a:pPr>
            <a:r>
              <a:rPr lang="sk-SK" sz="1800" dirty="0" smtClean="0"/>
              <a:t>  - horeli všetky drevené strechy hradu;</a:t>
            </a:r>
          </a:p>
          <a:p>
            <a:pPr eaLnBrk="1" hangingPunct="1">
              <a:defRPr/>
            </a:pPr>
            <a:r>
              <a:rPr lang="sk-SK" sz="1800" dirty="0" smtClean="0"/>
              <a:t>  - požiar suchej trávy a krovísk na hradnom kopci;</a:t>
            </a:r>
            <a:endParaRPr lang="sk-SK" sz="1800" baseline="30000" dirty="0" smtClean="0"/>
          </a:p>
          <a:p>
            <a:endParaRPr lang="sk-SK" dirty="0"/>
          </a:p>
        </p:txBody>
      </p:sp>
      <p:pic>
        <p:nvPicPr>
          <p:cNvPr id="5" name="Obrázok 4" descr="IMG_00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1124744"/>
            <a:ext cx="5280587" cy="4968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6" name="Zástupný symbol obsahu 5" descr="P1010557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35896" y="692696"/>
            <a:ext cx="5111750" cy="5112568"/>
          </a:xfrm>
        </p:spPr>
      </p:pic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332656"/>
            <a:ext cx="3008313" cy="5793507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vytvorenie dopravných a útočných hadicových vedení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zahájený prieskum 2-mi prieskumnými skupinami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zrútenie časti strešnej konštrukcie dolného a stredného hradu, poškodenie dopravných a útočných hadicových vedení,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prítomnosť osôb v objektoch zasiahnutých požiarom nebola zistená,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prieskumom bolo zistené rozširovanie požiaru cez okná do stredného hradu – </a:t>
            </a:r>
            <a:r>
              <a:rPr lang="sk-SK" sz="1800" dirty="0" err="1" smtClean="0"/>
              <a:t>Rákocziho</a:t>
            </a:r>
            <a:r>
              <a:rPr lang="sk-SK" sz="1800" dirty="0" smtClean="0"/>
              <a:t> traktu,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zorganizovanie diaľkovej dopravy vody od zdroja v obci Krásnohorské Podhradie zo vzdialenosti necelých 2 km,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5" name="Zástupný symbol obsahu 4" descr="Fotografia0113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63888" y="764704"/>
            <a:ext cx="5111750" cy="4896544"/>
          </a:xfrm>
        </p:spPr>
      </p:pic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620688"/>
            <a:ext cx="3008313" cy="5505475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poškodenie požiarnej nádrže v gotickej veži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14:45 hod. zriadenie riadiaceho štábu, rozdelenie požiariska na 3 zásahové úseky,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príkaz na odvolanie letky MV SR a vrtuľníka MO SR z leteckej základne v Prešove,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vykonávanie nepretržitej evakuácie historických exponátov na bezpečné miesta,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b="1" dirty="0" smtClean="0"/>
              <a:t> o 15:23 hod. bol požiar lokalizovaný,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po lokalizácii požiaru používanie minimálneho množstva hasiacej látky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5" name="Zástupný symbol obsahu 4" descr="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19872" y="908720"/>
            <a:ext cx="5400600" cy="4945002"/>
          </a:xfrm>
        </p:spPr>
      </p:pic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404664"/>
            <a:ext cx="3008313" cy="5904656"/>
          </a:xfrm>
        </p:spPr>
        <p:txBody>
          <a:bodyPr/>
          <a:lstStyle/>
          <a:p>
            <a:pPr algn="ctr" eaLnBrk="1" hangingPunct="1"/>
            <a:r>
              <a:rPr lang="sk-SK" sz="1800" b="1" dirty="0" smtClean="0"/>
              <a:t>11. 3. 2012 </a:t>
            </a:r>
            <a:r>
              <a:rPr lang="sk-SK" sz="1800" dirty="0" smtClean="0"/>
              <a:t>-</a:t>
            </a:r>
            <a:r>
              <a:rPr lang="sk-SK" sz="1800" b="1" dirty="0" smtClean="0"/>
              <a:t> 2. deň požiaru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pokračovanie zásahových prác,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18:04 hod. opätovne začína fúkať nárazový vietor,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vo večerných hodinách </a:t>
            </a:r>
            <a:r>
              <a:rPr lang="sk-SK" sz="1800" dirty="0" smtClean="0"/>
              <a:t>znovu </a:t>
            </a:r>
            <a:r>
              <a:rPr lang="sk-SK" sz="1800" dirty="0" smtClean="0"/>
              <a:t>privolanie obecných hasičských zborov z okolitých obcí a </a:t>
            </a:r>
            <a:r>
              <a:rPr lang="sk-SK" sz="1800" dirty="0" smtClean="0"/>
              <a:t>jednotiek </a:t>
            </a:r>
            <a:r>
              <a:rPr lang="sk-SK" sz="1800" dirty="0" err="1" smtClean="0"/>
              <a:t>HaZZ</a:t>
            </a:r>
            <a:r>
              <a:rPr lang="sk-SK" sz="1800" dirty="0" smtClean="0"/>
              <a:t> z HS Moldava a HS Košice,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pod silným nárazovým vetrom od lietajúcich tlejúcich zvyškov požiaru, hrozí znovu- vzplanutie suchej trávy a lesa na hradnom kopci,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zrútenie štítového múru cez klenbu kongregačnej siene,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dirty="0" smtClean="0"/>
              <a:t> hasenie zamurovaných drevených trámov v hradných múroch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 eaLnBrk="1" hangingPunct="1"/>
            <a:r>
              <a:rPr lang="sk-SK" sz="1800" b="1" dirty="0" smtClean="0"/>
              <a:t>12. 3. 2012 </a:t>
            </a:r>
            <a:r>
              <a:rPr lang="sk-SK" sz="1800" dirty="0" smtClean="0"/>
              <a:t>-</a:t>
            </a:r>
            <a:r>
              <a:rPr lang="sk-SK" sz="1800" b="1" dirty="0" smtClean="0"/>
              <a:t> 3. deň požiaru</a:t>
            </a:r>
            <a:r>
              <a:rPr lang="sk-SK" sz="1800" dirty="0" smtClean="0"/>
              <a:t> </a:t>
            </a:r>
          </a:p>
          <a:p>
            <a:pPr algn="ctr" eaLnBrk="1" hangingPunct="1"/>
            <a:r>
              <a:rPr lang="sk-SK" sz="1800" dirty="0" smtClean="0"/>
              <a:t>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sk-SK" sz="1800" b="1" dirty="0" smtClean="0"/>
              <a:t> v čase o 14:45 hod. bol požiar zlikvidovaný</a:t>
            </a:r>
            <a:endParaRPr lang="sk-SK" sz="1800" dirty="0" smtClean="0"/>
          </a:p>
          <a:p>
            <a:endParaRPr lang="sk-SK" dirty="0"/>
          </a:p>
        </p:txBody>
      </p:sp>
      <p:pic>
        <p:nvPicPr>
          <p:cNvPr id="7" name="Zástupný symbol obsahu 6" descr="Fotografia1459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620688"/>
            <a:ext cx="5111750" cy="53285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b="1" dirty="0" smtClean="0"/>
              <a:t>Nasadené sily a prostriedky</a:t>
            </a:r>
            <a:endParaRPr lang="sk-SK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sk-SK" sz="1800" dirty="0" smtClean="0"/>
              <a:t>Počas troch dní sa na zdolávaní požiaru podieľalo spolu:</a:t>
            </a:r>
          </a:p>
          <a:p>
            <a:pPr lvl="1">
              <a:buFont typeface="Wingdings" pitchFamily="2" charset="2"/>
              <a:buChar char="Ø"/>
            </a:pPr>
            <a:r>
              <a:rPr lang="sk-SK" sz="2000" dirty="0" smtClean="0"/>
              <a:t>12 profesionálnych, závodných a obecných hasičských zborov</a:t>
            </a:r>
          </a:p>
          <a:p>
            <a:pPr lvl="1">
              <a:buFont typeface="Wingdings" pitchFamily="2" charset="2"/>
              <a:buChar char="Ø"/>
            </a:pPr>
            <a:r>
              <a:rPr lang="sk-SK" sz="2000" dirty="0" smtClean="0"/>
              <a:t>20 cisternových vozidiel</a:t>
            </a:r>
          </a:p>
          <a:p>
            <a:pPr lvl="1">
              <a:buFont typeface="Wingdings" pitchFamily="2" charset="2"/>
              <a:buChar char="Ø"/>
            </a:pPr>
            <a:r>
              <a:rPr lang="sk-SK" sz="2000" dirty="0" smtClean="0"/>
              <a:t>150 príslušníkov a členov hasičských zborov</a:t>
            </a:r>
          </a:p>
          <a:p>
            <a:endParaRPr lang="sk-SK" dirty="0"/>
          </a:p>
        </p:txBody>
      </p:sp>
      <p:pic>
        <p:nvPicPr>
          <p:cNvPr id="5" name="Obrázok 12" descr="15_následky požiaru dolný hr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340768"/>
            <a:ext cx="5232581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ázok 15" descr="spravodajca hrad"/>
          <p:cNvPicPr>
            <a:picLocks noChangeAspect="1" noChangeArrowheads="1"/>
          </p:cNvPicPr>
          <p:nvPr/>
        </p:nvPicPr>
        <p:blipFill>
          <a:blip r:embed="rId2" cstate="print"/>
          <a:srcRect r="33386" b="66185"/>
          <a:stretch>
            <a:fillRect/>
          </a:stretch>
        </p:blipFill>
        <p:spPr bwMode="auto">
          <a:xfrm>
            <a:off x="0" y="333375"/>
            <a:ext cx="9144000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Škody spôsobené požiarom</a:t>
            </a:r>
          </a:p>
        </p:txBody>
      </p:sp>
      <p:sp>
        <p:nvSpPr>
          <p:cNvPr id="32771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r>
              <a:rPr lang="sk-SK" smtClean="0"/>
              <a:t>Priama škoda spôsobená požiarom bola znaleckým posudkom vyčíslená na 8 048 880,52 €.</a:t>
            </a:r>
          </a:p>
          <a:p>
            <a:r>
              <a:rPr lang="sk-SK" smtClean="0"/>
              <a:t>Z toho škoda na stavebnej časti predstavuje 7 633 255,52 €. </a:t>
            </a:r>
          </a:p>
          <a:p>
            <a:r>
              <a:rPr lang="sk-SK" smtClean="0"/>
              <a:t>Na zbierkových predmetoch 349 159 €.  </a:t>
            </a:r>
          </a:p>
          <a:p>
            <a:r>
              <a:rPr lang="sk-SK" smtClean="0"/>
              <a:t>Na pomocnom inštalačnom materiáli 66 466 €.  </a:t>
            </a:r>
          </a:p>
          <a:p>
            <a:endParaRPr lang="sk-SK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ázok 13" descr="14_následky požiaru dolný hra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052513"/>
            <a:ext cx="413067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Obrázok 14" descr="19_následky požiaru Gotického paláca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052513"/>
            <a:ext cx="412908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39750" y="4365625"/>
            <a:ext cx="33845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ctr" eaLnBrk="0" hangingPunct="0"/>
            <a:r>
              <a:rPr lang="sk-SK">
                <a:cs typeface="Times New Roman" pitchFamily="18" charset="0"/>
              </a:rPr>
              <a:t>Dolný hrad od vstupnej brány</a:t>
            </a:r>
            <a:endParaRPr lang="sk-SK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4716463" y="4437063"/>
            <a:ext cx="4103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ctr" eaLnBrk="0" hangingPunct="0"/>
            <a:r>
              <a:rPr lang="sk-SK">
                <a:cs typeface="Times New Roman" pitchFamily="18" charset="0"/>
              </a:rPr>
              <a:t>Pohľad do šiesteho nádvoria horného hradu a na chýbajúcu strechu Gotického paláca</a:t>
            </a:r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DSCN0092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 l="-1503" t="6058" b="5034"/>
          <a:stretch>
            <a:fillRect/>
          </a:stretch>
        </p:blipFill>
        <p:spPr bwMode="auto">
          <a:xfrm>
            <a:off x="250825" y="1196975"/>
            <a:ext cx="4202113" cy="282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4" descr="DSCN3281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 l="1411" t="1923" b="7065"/>
          <a:stretch>
            <a:fillRect/>
          </a:stretch>
        </p:blipFill>
        <p:spPr bwMode="auto">
          <a:xfrm>
            <a:off x="4643438" y="2276475"/>
            <a:ext cx="4249737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468313" y="4151313"/>
            <a:ext cx="3346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ctr" eaLnBrk="0" hangingPunct="0"/>
            <a:r>
              <a:rPr lang="sk-SK">
                <a:cs typeface="Times New Roman" pitchFamily="18" charset="0"/>
              </a:rPr>
              <a:t>Pred požiarom</a:t>
            </a:r>
            <a:endParaRPr lang="sk-SK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4932363" y="5519738"/>
            <a:ext cx="3384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ctr" eaLnBrk="0" hangingPunct="0"/>
            <a:r>
              <a:rPr lang="sk-SK">
                <a:cs typeface="Times New Roman" pitchFamily="18" charset="0"/>
              </a:rPr>
              <a:t>Po požiari</a:t>
            </a:r>
            <a:endParaRPr lang="sk-SK"/>
          </a:p>
        </p:txBody>
      </p:sp>
      <p:sp>
        <p:nvSpPr>
          <p:cNvPr id="27654" name="BlokTextu 5"/>
          <p:cNvSpPr txBox="1">
            <a:spLocks noChangeArrowheads="1"/>
          </p:cNvSpPr>
          <p:nvPr/>
        </p:nvSpPr>
        <p:spPr bwMode="auto">
          <a:xfrm>
            <a:off x="1116013" y="476250"/>
            <a:ext cx="54721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sz="2000" b="1"/>
              <a:t>Gotický palác - poschodie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7" descr="DSCN0239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323850" y="1052513"/>
            <a:ext cx="41941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4" descr="poziar 031"/>
          <p:cNvPicPr>
            <a:picLocks noChangeArrowheads="1"/>
          </p:cNvPicPr>
          <p:nvPr/>
        </p:nvPicPr>
        <p:blipFill>
          <a:blip r:embed="rId3" cstate="print">
            <a:lum bright="6000"/>
          </a:blip>
          <a:srcRect/>
          <a:stretch>
            <a:fillRect/>
          </a:stretch>
        </p:blipFill>
        <p:spPr bwMode="auto">
          <a:xfrm>
            <a:off x="4572000" y="2133600"/>
            <a:ext cx="4122738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BlokTextu 3"/>
          <p:cNvSpPr txBox="1">
            <a:spLocks noChangeArrowheads="1"/>
          </p:cNvSpPr>
          <p:nvPr/>
        </p:nvSpPr>
        <p:spPr bwMode="auto">
          <a:xfrm>
            <a:off x="1331913" y="404813"/>
            <a:ext cx="3311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sz="2000" b="1"/>
              <a:t>Gotický palác - prízemie</a:t>
            </a:r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827088" y="4656138"/>
            <a:ext cx="2952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ctr" eaLnBrk="0" hangingPunct="0"/>
            <a:r>
              <a:rPr lang="sk-SK">
                <a:cs typeface="Times New Roman" pitchFamily="18" charset="0"/>
              </a:rPr>
              <a:t>Pred požiarom</a:t>
            </a:r>
            <a:endParaRPr lang="sk-SK"/>
          </a:p>
        </p:txBody>
      </p:sp>
      <p:sp>
        <p:nvSpPr>
          <p:cNvPr id="26630" name="Rectangle 5"/>
          <p:cNvSpPr>
            <a:spLocks noChangeArrowheads="1"/>
          </p:cNvSpPr>
          <p:nvPr/>
        </p:nvSpPr>
        <p:spPr bwMode="auto">
          <a:xfrm>
            <a:off x="4859338" y="5735638"/>
            <a:ext cx="3492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ctr" eaLnBrk="0" hangingPunct="0"/>
            <a:r>
              <a:rPr lang="sk-SK">
                <a:cs typeface="Times New Roman" pitchFamily="18" charset="0"/>
              </a:rPr>
              <a:t>Po požiari</a:t>
            </a:r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304-002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250825" y="1268413"/>
            <a:ext cx="4170363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4" descr="poziar 001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/>
          <a:stretch>
            <a:fillRect/>
          </a:stretch>
        </p:blipFill>
        <p:spPr bwMode="auto">
          <a:xfrm>
            <a:off x="4572000" y="2060575"/>
            <a:ext cx="4335463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BlokTextu 3"/>
          <p:cNvSpPr txBox="1">
            <a:spLocks noChangeArrowheads="1"/>
          </p:cNvSpPr>
          <p:nvPr/>
        </p:nvSpPr>
        <p:spPr bwMode="auto">
          <a:xfrm>
            <a:off x="1042988" y="404813"/>
            <a:ext cx="48244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sz="2000" b="1"/>
              <a:t>Rákócziho trakt – kongregačná sieň</a:t>
            </a:r>
          </a:p>
        </p:txBody>
      </p:sp>
      <p:sp>
        <p:nvSpPr>
          <p:cNvPr id="28677" name="Obdĺžnik 4"/>
          <p:cNvSpPr>
            <a:spLocks noChangeArrowheads="1"/>
          </p:cNvSpPr>
          <p:nvPr/>
        </p:nvSpPr>
        <p:spPr bwMode="auto">
          <a:xfrm>
            <a:off x="755650" y="4508500"/>
            <a:ext cx="2636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indent="269875" algn="ctr" eaLnBrk="0" hangingPunct="0"/>
            <a:r>
              <a:rPr lang="sk-SK">
                <a:cs typeface="Times New Roman" pitchFamily="18" charset="0"/>
              </a:rPr>
              <a:t>Pred zrútením klenby</a:t>
            </a:r>
            <a:endParaRPr lang="sk-SK"/>
          </a:p>
        </p:txBody>
      </p:sp>
      <p:sp>
        <p:nvSpPr>
          <p:cNvPr id="28678" name="Obdĺžnik 5"/>
          <p:cNvSpPr>
            <a:spLocks noChangeArrowheads="1"/>
          </p:cNvSpPr>
          <p:nvPr/>
        </p:nvSpPr>
        <p:spPr bwMode="auto">
          <a:xfrm>
            <a:off x="5491163" y="5445125"/>
            <a:ext cx="2239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indent="269875" algn="ctr" eaLnBrk="0" hangingPunct="0"/>
            <a:r>
              <a:rPr lang="sk-SK">
                <a:cs typeface="Times New Roman" pitchFamily="18" charset="0"/>
              </a:rPr>
              <a:t>Po zrútení klenby</a:t>
            </a:r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Obrázok 16" descr="P1010147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765175"/>
            <a:ext cx="2865437" cy="229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Obrázok 18" descr="P10100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765175"/>
            <a:ext cx="286702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Obrázok 19" descr="203-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3644900"/>
            <a:ext cx="286702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Obrázok 20" descr="205-0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263" y="3644900"/>
            <a:ext cx="286702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BlokTextu 5"/>
          <p:cNvSpPr txBox="1">
            <a:spLocks noChangeArrowheads="1"/>
          </p:cNvSpPr>
          <p:nvPr/>
        </p:nvSpPr>
        <p:spPr bwMode="auto">
          <a:xfrm>
            <a:off x="1116013" y="260350"/>
            <a:ext cx="6696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k-SK" sz="2000" b="1"/>
              <a:t>Fotografie priestorov nepoškodených požiarom</a:t>
            </a:r>
          </a:p>
        </p:txBody>
      </p:sp>
      <p:sp>
        <p:nvSpPr>
          <p:cNvPr id="33799" name="Rectangle 6"/>
          <p:cNvSpPr>
            <a:spLocks noChangeArrowheads="1"/>
          </p:cNvSpPr>
          <p:nvPr/>
        </p:nvSpPr>
        <p:spPr bwMode="auto">
          <a:xfrm>
            <a:off x="1258888" y="3068638"/>
            <a:ext cx="19081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ctr" eaLnBrk="0" hangingPunct="0"/>
            <a:r>
              <a:rPr lang="sk-SK" sz="1400" b="1">
                <a:cs typeface="Times New Roman" pitchFamily="18" charset="0"/>
              </a:rPr>
              <a:t>Kaplnka</a:t>
            </a:r>
            <a:endParaRPr lang="sk-SK" sz="1400"/>
          </a:p>
        </p:txBody>
      </p:sp>
      <p:sp>
        <p:nvSpPr>
          <p:cNvPr id="33800" name="Rectangle 7"/>
          <p:cNvSpPr>
            <a:spLocks noChangeArrowheads="1"/>
          </p:cNvSpPr>
          <p:nvPr/>
        </p:nvSpPr>
        <p:spPr bwMode="auto">
          <a:xfrm>
            <a:off x="5148263" y="3068638"/>
            <a:ext cx="2952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ctr" eaLnBrk="0" hangingPunct="0"/>
            <a:r>
              <a:rPr lang="sk-SK" sz="1400" b="1">
                <a:cs typeface="Times New Roman" pitchFamily="18" charset="0"/>
              </a:rPr>
              <a:t>Dolný hrad - jedáleň</a:t>
            </a:r>
            <a:endParaRPr lang="sk-SK" sz="1400"/>
          </a:p>
        </p:txBody>
      </p:sp>
      <p:sp>
        <p:nvSpPr>
          <p:cNvPr id="33801" name="Rectangle 8"/>
          <p:cNvSpPr>
            <a:spLocks noChangeArrowheads="1"/>
          </p:cNvSpPr>
          <p:nvPr/>
        </p:nvSpPr>
        <p:spPr bwMode="auto">
          <a:xfrm>
            <a:off x="755650" y="5943600"/>
            <a:ext cx="2987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ctr" eaLnBrk="0" hangingPunct="0"/>
            <a:r>
              <a:rPr lang="sk-SK" sz="1400" b="1">
                <a:cs typeface="Times New Roman" pitchFamily="18" charset="0"/>
              </a:rPr>
              <a:t>Stredný hrad - Francziskine múzeum</a:t>
            </a:r>
            <a:endParaRPr lang="sk-SK" sz="1400"/>
          </a:p>
        </p:txBody>
      </p:sp>
      <p:sp>
        <p:nvSpPr>
          <p:cNvPr id="33802" name="Obdĺžnik 9"/>
          <p:cNvSpPr>
            <a:spLocks noChangeArrowheads="1"/>
          </p:cNvSpPr>
          <p:nvPr/>
        </p:nvSpPr>
        <p:spPr bwMode="auto">
          <a:xfrm>
            <a:off x="5076825" y="5949950"/>
            <a:ext cx="31670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9875" algn="ctr" eaLnBrk="0" hangingPunct="0"/>
            <a:r>
              <a:rPr lang="sk-SK" sz="1400" b="1">
                <a:cs typeface="Times New Roman" pitchFamily="18" charset="0"/>
              </a:rPr>
              <a:t>Stredný hrad - Francziskine múzeum</a:t>
            </a:r>
            <a:endParaRPr lang="sk-SK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sk-SK" sz="2400" b="1" smtClean="0"/>
              <a:t>Negatívne faktory ovplyvňujúce priebeh a likvidáciu požiaru</a:t>
            </a:r>
          </a:p>
        </p:txBody>
      </p:sp>
      <p:sp>
        <p:nvSpPr>
          <p:cNvPr id="34819" name="Zástupný symbol obsahu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27997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sk-SK" sz="1800" dirty="0" smtClean="0"/>
              <a:t>silný nárazový vietor trvajúci dva dni,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veľká rýchlosť šírenia požiaru po povrchu strešných krytín, 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v čase príjazdu prvej jednotky boli požiarom zasiahnuté všetky strechy hradných objektov,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neprístupnosť </a:t>
            </a:r>
            <a:r>
              <a:rPr lang="sk-SK" sz="1800" dirty="0" smtClean="0"/>
              <a:t>terénu,</a:t>
            </a:r>
            <a:endParaRPr lang="sk-SK" sz="1800" dirty="0" smtClean="0"/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stavebne veľmi komplikovaný objekt, zložité vnútorné  i vonkajšie členenie objektu na rôznych výškových úrovniach, 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err="1" smtClean="0"/>
              <a:t>hasebný</a:t>
            </a:r>
            <a:r>
              <a:rPr lang="sk-SK" sz="1800" dirty="0" smtClean="0"/>
              <a:t> zásah bolo možné vykonávať iba z jedného smeru a to od hlavného vstupu,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požiar bol ohlásený ako požiar suchej trávy,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opätovné vytváranie dopravných a útočných vedení, ktoré boli poškodzované padajúcou konštrukciou strechy,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organizovanie </a:t>
            </a:r>
            <a:r>
              <a:rPr lang="sk-SK" sz="1800" dirty="0" smtClean="0"/>
              <a:t>diaľkovej dopravy vody na požiarisko,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nefunkčná hydrantová sieť,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z dôvodu ochrany vystavovaných exponátov nutnosť používania minimálneho množstva </a:t>
            </a:r>
            <a:r>
              <a:rPr lang="sk-SK" sz="1800" dirty="0" smtClean="0"/>
              <a:t>vody, 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rýchle zničenie drevených schodíšť a pavlačí v severnej časti hradu, </a:t>
            </a:r>
          </a:p>
          <a:p>
            <a:pPr>
              <a:buNone/>
            </a:pPr>
            <a:endParaRPr lang="sk-SK" sz="1600" dirty="0" smtClean="0"/>
          </a:p>
          <a:p>
            <a:endParaRPr lang="sk-SK" sz="1600" dirty="0" smtClean="0"/>
          </a:p>
          <a:p>
            <a:pPr>
              <a:buNone/>
            </a:pPr>
            <a:endParaRPr lang="sk-S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124744"/>
            <a:ext cx="3008313" cy="5001419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sk-SK" sz="1800" dirty="0" smtClean="0"/>
              <a:t> hrozba </a:t>
            </a:r>
            <a:r>
              <a:rPr lang="sk-SK" sz="1800" dirty="0" smtClean="0"/>
              <a:t>odcudzenia historicky vzácnych </a:t>
            </a:r>
            <a:r>
              <a:rPr lang="sk-SK" sz="1800" dirty="0" smtClean="0"/>
              <a:t>predmetov,</a:t>
            </a:r>
            <a:endParaRPr lang="sk-SK" sz="1800" dirty="0" smtClean="0"/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stovky </a:t>
            </a:r>
            <a:r>
              <a:rPr lang="sk-SK" sz="1800" dirty="0" smtClean="0"/>
              <a:t>volaní na tiesňovú linku 150 a 112 od </a:t>
            </a:r>
            <a:r>
              <a:rPr lang="sk-SK" sz="1800" dirty="0" smtClean="0"/>
              <a:t>občanov,</a:t>
            </a:r>
            <a:endParaRPr lang="sk-SK" sz="1800" dirty="0" smtClean="0"/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nefunkčné </a:t>
            </a:r>
            <a:r>
              <a:rPr lang="sk-SK" sz="1800" dirty="0" smtClean="0"/>
              <a:t>siete mobilných telefónnych </a:t>
            </a:r>
            <a:r>
              <a:rPr lang="sk-SK" sz="1800" dirty="0" smtClean="0"/>
              <a:t>operátorov,</a:t>
            </a:r>
            <a:endParaRPr lang="sk-SK" sz="1800" dirty="0" smtClean="0"/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požiar </a:t>
            </a:r>
            <a:r>
              <a:rPr lang="sk-SK" sz="1800" dirty="0" smtClean="0"/>
              <a:t>bol nepretržite sledovaný všetkými médiami, ktoré v snahe rýchlo informovať verejnosť zverejňovali aj nepravdivé a neúplné informácie,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 nebezpečenstvo </a:t>
            </a:r>
            <a:r>
              <a:rPr lang="sk-SK" sz="1800" dirty="0" smtClean="0"/>
              <a:t>ďalších požiarov rodinných domov v rómskej </a:t>
            </a:r>
            <a:r>
              <a:rPr lang="sk-SK" sz="1800" dirty="0" smtClean="0"/>
              <a:t>osade.</a:t>
            </a:r>
            <a:endParaRPr lang="sk-SK" sz="1800" dirty="0" smtClean="0"/>
          </a:p>
          <a:p>
            <a:endParaRPr lang="sk-SK" sz="1600" dirty="0"/>
          </a:p>
        </p:txBody>
      </p:sp>
      <p:pic>
        <p:nvPicPr>
          <p:cNvPr id="7" name="Zástupný symbol obsahu 6" descr="ohen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91880" y="764704"/>
            <a:ext cx="5240461" cy="52573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2400" b="1" smtClean="0"/>
              <a:t>Pozitívne faktory ovplyvňujúce priebeh a likvidáciu požiaru</a:t>
            </a:r>
          </a:p>
        </p:txBody>
      </p:sp>
      <p:sp>
        <p:nvSpPr>
          <p:cNvPr id="36867" name="Zástupný symbol obsah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sk-SK" sz="1800" dirty="0" smtClean="0"/>
              <a:t>skúsenosti z taktického cvičenia v predchádzajúcich rokoch, ktoré bolo zamerané na dodávku vody do hradných priestorov bez použitia požiarnej nádrže v hradnej veži</a:t>
            </a:r>
            <a:r>
              <a:rPr lang="sk-SK" sz="1800" dirty="0" smtClean="0"/>
              <a:t>,</a:t>
            </a:r>
            <a:endParaRPr lang="sk-SK" sz="1800" dirty="0" smtClean="0"/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návštevníci </a:t>
            </a:r>
            <a:r>
              <a:rPr lang="sk-SK" sz="1800" dirty="0" smtClean="0"/>
              <a:t>samostatne opustili hrad v momente rozšírenia sa požiaru na strechy hradu ešte pred príchodom  prvej zasahujúcej jednotky,</a:t>
            </a:r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dobrá spolupráca so všetkých zasahujúcimi </a:t>
            </a:r>
            <a:r>
              <a:rPr lang="sk-SK" sz="1800" dirty="0" smtClean="0"/>
              <a:t>zložkami,</a:t>
            </a:r>
            <a:endParaRPr lang="sk-SK" sz="1800" dirty="0" smtClean="0"/>
          </a:p>
          <a:p>
            <a:pPr>
              <a:buFont typeface="Wingdings" pitchFamily="2" charset="2"/>
              <a:buChar char="v"/>
            </a:pPr>
            <a:r>
              <a:rPr lang="sk-SK" sz="1800" dirty="0" smtClean="0"/>
              <a:t>100 % stav slúžiacej zmeny z dôvodu konania volieb do Národnej Rady </a:t>
            </a:r>
            <a:r>
              <a:rPr lang="sk-SK" sz="1800" dirty="0" smtClean="0"/>
              <a:t>SR.</a:t>
            </a:r>
            <a:endParaRPr lang="sk-SK" sz="1800" dirty="0" smtClean="0"/>
          </a:p>
          <a:p>
            <a:endParaRPr lang="sk-SK" dirty="0" smtClean="0"/>
          </a:p>
        </p:txBody>
      </p:sp>
      <p:pic>
        <p:nvPicPr>
          <p:cNvPr id="5" name="Obrázok 4" descr="hqdefaul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3429000"/>
            <a:ext cx="5616624" cy="3065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792162"/>
          </a:xfrm>
        </p:spPr>
        <p:txBody>
          <a:bodyPr/>
          <a:lstStyle/>
          <a:p>
            <a:r>
              <a:rPr lang="sk-SK" sz="2400" b="1" smtClean="0"/>
              <a:t>Odporúčania</a:t>
            </a:r>
          </a:p>
        </p:txBody>
      </p:sp>
      <p:sp>
        <p:nvSpPr>
          <p:cNvPr id="37891" name="Zástupný symbol obsahu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006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sk-SK" sz="2000" dirty="0" smtClean="0"/>
              <a:t>organizovať </a:t>
            </a:r>
            <a:r>
              <a:rPr lang="sk-SK" sz="2000" dirty="0" smtClean="0"/>
              <a:t>taktické cvičenia na dodávku vody do týchto objektov, </a:t>
            </a:r>
          </a:p>
          <a:p>
            <a:pPr>
              <a:buFont typeface="Wingdings" pitchFamily="2" charset="2"/>
              <a:buChar char="v"/>
            </a:pPr>
            <a:r>
              <a:rPr lang="sk-SK" sz="2000" dirty="0" smtClean="0"/>
              <a:t>na </a:t>
            </a:r>
            <a:r>
              <a:rPr lang="sk-SK" sz="2000" dirty="0" smtClean="0"/>
              <a:t>základe takýchto taktických cvičení aktualizovať </a:t>
            </a:r>
            <a:r>
              <a:rPr lang="sk-SK" sz="2000" dirty="0" err="1" smtClean="0"/>
              <a:t>požiarno</a:t>
            </a:r>
            <a:r>
              <a:rPr lang="sk-SK" sz="2000" dirty="0" smtClean="0"/>
              <a:t> - poplachový plán pre daný objekt s ohľadom na privolávanie profesionálnych a dobrovoľných hasičských jednotiek a ďalších zložiek integrovaného záchranného systému, ktoré disponujú potrebnou hasičskou technikou a ďalšími technickými prostriedkami</a:t>
            </a:r>
            <a:r>
              <a:rPr lang="sk-SK" sz="2000" dirty="0" smtClean="0"/>
              <a:t>,</a:t>
            </a:r>
          </a:p>
          <a:p>
            <a:pPr>
              <a:buFont typeface="Wingdings" pitchFamily="2" charset="2"/>
              <a:buChar char="v"/>
            </a:pPr>
            <a:r>
              <a:rPr lang="sk-SK" sz="2000" dirty="0" smtClean="0"/>
              <a:t>organizovať obhliadky takýchto objektov pre všetkých zasahujúcich príslušníkov a veliteľov so zameraním na spoznávanie vnútorných priestorov týchto objektov,</a:t>
            </a:r>
          </a:p>
          <a:p>
            <a:pPr>
              <a:buFont typeface="Wingdings" pitchFamily="2" charset="2"/>
              <a:buChar char="v"/>
            </a:pPr>
            <a:r>
              <a:rPr lang="sk-SK" sz="2000" dirty="0" smtClean="0"/>
              <a:t>trénovať evakuáciu vystavovaných exponátov, </a:t>
            </a:r>
          </a:p>
          <a:p>
            <a:pPr>
              <a:buFont typeface="Wingdings" pitchFamily="2" charset="2"/>
              <a:buChar char="v"/>
            </a:pPr>
            <a:r>
              <a:rPr lang="sk-SK" sz="2000" dirty="0" smtClean="0"/>
              <a:t>venovať veľkú pozornosť práci s médiami, z dôvodov včasnej a správnej informovanosti </a:t>
            </a:r>
            <a:r>
              <a:rPr lang="sk-SK" sz="2000" dirty="0" smtClean="0"/>
              <a:t>verejnosti,</a:t>
            </a:r>
          </a:p>
          <a:p>
            <a:pPr>
              <a:buFont typeface="Wingdings" pitchFamily="2" charset="2"/>
              <a:buChar char="v"/>
            </a:pPr>
            <a:r>
              <a:rPr lang="sk-SK" sz="2000" dirty="0" smtClean="0"/>
              <a:t>kontrolovať úpravu okolia pamiatok, pravidelné kosenie, odstraňovanie krovinatých porastov, udržiavanie príjazdových komunikácií a nástupných plôch, pokiaľ existujú,</a:t>
            </a:r>
          </a:p>
          <a:p>
            <a:pPr>
              <a:buNone/>
            </a:pPr>
            <a:endParaRPr lang="sk-SK" sz="2000" dirty="0" smtClean="0"/>
          </a:p>
          <a:p>
            <a:endParaRPr lang="sk-SK" sz="2200" dirty="0" smtClean="0"/>
          </a:p>
          <a:p>
            <a:pPr>
              <a:buFont typeface="Arial" charset="0"/>
              <a:buNone/>
            </a:pPr>
            <a:endParaRPr lang="sk-S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124744"/>
            <a:ext cx="3008313" cy="5001419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sk-SK" sz="2200" dirty="0" smtClean="0"/>
              <a:t> </a:t>
            </a:r>
            <a:r>
              <a:rPr lang="sk-SK" sz="2000" dirty="0" smtClean="0"/>
              <a:t>na </a:t>
            </a:r>
            <a:r>
              <a:rPr lang="sk-SK" sz="2000" dirty="0" smtClean="0"/>
              <a:t>prekrytie striech národných kultúrnych pamiatok nepoužívať horľavé krytiny, </a:t>
            </a:r>
          </a:p>
          <a:p>
            <a:pPr>
              <a:buFont typeface="Wingdings" pitchFamily="2" charset="2"/>
              <a:buChar char="v"/>
            </a:pPr>
            <a:r>
              <a:rPr lang="sk-SK" sz="2000" dirty="0" smtClean="0"/>
              <a:t> drevené krovy chrániť protipožiarnymi nátermi a tieto pravidelne obnovovať podľa požiadaviek výrobcu,</a:t>
            </a:r>
            <a:endParaRPr lang="sk-SK" sz="2000" dirty="0" smtClean="0"/>
          </a:p>
          <a:p>
            <a:pPr>
              <a:buFont typeface="Wingdings" pitchFamily="2" charset="2"/>
              <a:buChar char="v"/>
            </a:pPr>
            <a:r>
              <a:rPr lang="sk-SK" sz="2000" dirty="0" smtClean="0"/>
              <a:t> do </a:t>
            </a:r>
            <a:r>
              <a:rPr lang="sk-SK" sz="2000" dirty="0" smtClean="0"/>
              <a:t>neprístupných vnútorných nádvorí inštalovať oceľové </a:t>
            </a:r>
            <a:r>
              <a:rPr lang="sk-SK" sz="2000" dirty="0" err="1" smtClean="0"/>
              <a:t>suchovody</a:t>
            </a:r>
            <a:r>
              <a:rPr lang="sk-SK" sz="2000" dirty="0" smtClean="0"/>
              <a:t>.</a:t>
            </a:r>
          </a:p>
          <a:p>
            <a:endParaRPr lang="sk-SK" dirty="0"/>
          </a:p>
        </p:txBody>
      </p:sp>
      <p:pic>
        <p:nvPicPr>
          <p:cNvPr id="7" name="Zástupný symbol obsahu 6" descr="ohen2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91880" y="908720"/>
            <a:ext cx="5297851" cy="475252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sk-SK" sz="3200" b="1" smtClean="0"/>
              <a:t>Záver</a:t>
            </a:r>
          </a:p>
        </p:txBody>
      </p:sp>
      <p:sp>
        <p:nvSpPr>
          <p:cNvPr id="43011" name="Zástupný symbol obsahu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sk-SK" sz="2000" smtClean="0"/>
              <a:t>	V súčasnosti na hrade Krásna Hôrka prebiehajú rekonštrukčné práce. Najprv sa buduje dočasné prekrytie všetkých striech na zamedzenie negatívnych poveternostných vplyvov. V priebehu tohto roku sa začnú pod týmto dočasným prekrytím budovať trvalé strechy. </a:t>
            </a:r>
          </a:p>
          <a:p>
            <a:endParaRPr lang="sk-SK" smtClean="0"/>
          </a:p>
        </p:txBody>
      </p:sp>
      <p:pic>
        <p:nvPicPr>
          <p:cNvPr id="7" name="Obrázok 6" descr="oprav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564904"/>
            <a:ext cx="6624736" cy="3960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k-SK" smtClean="0"/>
          </a:p>
        </p:txBody>
      </p:sp>
      <p:sp>
        <p:nvSpPr>
          <p:cNvPr id="44035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plk. Ing. Ján Egri</a:t>
            </a:r>
          </a:p>
        </p:txBody>
      </p:sp>
      <p:sp>
        <p:nvSpPr>
          <p:cNvPr id="4" name="Obdĺžnik 3"/>
          <p:cNvSpPr/>
          <p:nvPr/>
        </p:nvSpPr>
        <p:spPr>
          <a:xfrm>
            <a:off x="755576" y="1628800"/>
            <a:ext cx="763382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sk-SK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Ďakujem za pozornosť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673</Words>
  <Application>Microsoft Office PowerPoint</Application>
  <PresentationFormat>Prezentácia na obrazovke (4:3)</PresentationFormat>
  <Paragraphs>127</Paragraphs>
  <Slides>31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31</vt:i4>
      </vt:variant>
    </vt:vector>
  </HeadingPairs>
  <TitlesOfParts>
    <vt:vector size="32" baseType="lpstr">
      <vt:lpstr>Motív Office</vt:lpstr>
      <vt:lpstr>POZNATKY A SKÚSENOSTI  Z LIKVIDÁCIE POŽIARU NÁRODNEJ KULTÚRNEJ PAMIATKY HRADU KRÁSNA HÔRKA</vt:lpstr>
      <vt:lpstr>Z histórie hradu</vt:lpstr>
      <vt:lpstr>Snímka 3</vt:lpstr>
      <vt:lpstr>Snímka 4</vt:lpstr>
      <vt:lpstr>Snímka 5</vt:lpstr>
      <vt:lpstr>Snímka 6</vt:lpstr>
      <vt:lpstr>Snímka 7</vt:lpstr>
      <vt:lpstr>Snímka 8</vt:lpstr>
      <vt:lpstr>Snímka 9</vt:lpstr>
      <vt:lpstr>Snímka 10</vt:lpstr>
      <vt:lpstr>Snímka 11</vt:lpstr>
      <vt:lpstr>Snímka 12</vt:lpstr>
      <vt:lpstr>Snímka 13</vt:lpstr>
      <vt:lpstr>Snímka 14</vt:lpstr>
      <vt:lpstr>Snímka 15</vt:lpstr>
      <vt:lpstr>Snímka 16</vt:lpstr>
      <vt:lpstr>Snímka 17</vt:lpstr>
      <vt:lpstr>Snímka 18</vt:lpstr>
      <vt:lpstr>Škody spôsobené požiarom</vt:lpstr>
      <vt:lpstr>Snímka 20</vt:lpstr>
      <vt:lpstr>Snímka 21</vt:lpstr>
      <vt:lpstr>Snímka 22</vt:lpstr>
      <vt:lpstr>Snímka 23</vt:lpstr>
      <vt:lpstr>Snímka 24</vt:lpstr>
      <vt:lpstr>Negatívne faktory ovplyvňujúce priebeh a likvidáciu požiaru</vt:lpstr>
      <vt:lpstr>Snímka 26</vt:lpstr>
      <vt:lpstr>Pozitívne faktory ovplyvňujúce priebeh a likvidáciu požiaru</vt:lpstr>
      <vt:lpstr>Odporúčania</vt:lpstr>
      <vt:lpstr>Snímka 29</vt:lpstr>
      <vt:lpstr>Záver</vt:lpstr>
      <vt:lpstr>Snímka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POZNATKY A SKÚSENOSTI  Z LIKVIDÁCIE POŽIARU NÁRODNEJ KULTÚRNEJ PAMIATKY HRADU KRÁSNA HÔRKA</dc:title>
  <dc:creator>lenovo_ntb</dc:creator>
  <cp:lastModifiedBy>lenovo_ntb</cp:lastModifiedBy>
  <cp:revision>81</cp:revision>
  <dcterms:created xsi:type="dcterms:W3CDTF">2013-04-01T17:00:31Z</dcterms:created>
  <dcterms:modified xsi:type="dcterms:W3CDTF">2013-05-19T19:14:39Z</dcterms:modified>
</cp:coreProperties>
</file>