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77" r:id="rId3"/>
    <p:sldId id="278" r:id="rId4"/>
    <p:sldId id="279" r:id="rId5"/>
    <p:sldId id="285" r:id="rId6"/>
    <p:sldId id="280" r:id="rId7"/>
    <p:sldId id="286" r:id="rId8"/>
    <p:sldId id="287" r:id="rId9"/>
    <p:sldId id="288" r:id="rId10"/>
    <p:sldId id="293" r:id="rId11"/>
    <p:sldId id="289" r:id="rId12"/>
    <p:sldId id="290" r:id="rId13"/>
    <p:sldId id="294" r:id="rId14"/>
    <p:sldId id="267" r:id="rId15"/>
    <p:sldId id="268" r:id="rId16"/>
    <p:sldId id="269" r:id="rId17"/>
    <p:sldId id="297" r:id="rId18"/>
    <p:sldId id="300" r:id="rId19"/>
    <p:sldId id="298" r:id="rId20"/>
    <p:sldId id="299" r:id="rId21"/>
    <p:sldId id="301" r:id="rId22"/>
    <p:sldId id="303" r:id="rId23"/>
  </p:sldIdLst>
  <p:sldSz cx="9144000" cy="6858000" type="screen4x3"/>
  <p:notesSz cx="6797675" cy="9926638"/>
  <p:custDataLst>
    <p:tags r:id="rId25"/>
  </p:custDataLst>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752" autoAdjust="0"/>
  </p:normalViewPr>
  <p:slideViewPr>
    <p:cSldViewPr>
      <p:cViewPr varScale="1">
        <p:scale>
          <a:sx n="69" d="100"/>
          <a:sy n="69" d="100"/>
        </p:scale>
        <p:origin x="-159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List_aplikace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List_aplikace_Microsoft_Excel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err="1">
                <a:solidFill>
                  <a:srgbClr val="0070C0"/>
                </a:solidFill>
              </a:rPr>
              <a:t>Normální</a:t>
            </a:r>
            <a:r>
              <a:rPr lang="en-US" dirty="0">
                <a:solidFill>
                  <a:srgbClr val="0070C0"/>
                </a:solidFill>
              </a:rPr>
              <a:t> </a:t>
            </a:r>
            <a:r>
              <a:rPr lang="en-US" dirty="0" err="1">
                <a:solidFill>
                  <a:srgbClr val="0070C0"/>
                </a:solidFill>
              </a:rPr>
              <a:t>atmosféra</a:t>
            </a:r>
            <a:endParaRPr lang="en-US" dirty="0">
              <a:solidFill>
                <a:srgbClr val="0070C0"/>
              </a:solidFill>
            </a:endParaRPr>
          </a:p>
        </c:rich>
      </c:tx>
      <c:layout>
        <c:manualLayout>
          <c:xMode val="edge"/>
          <c:yMode val="edge"/>
          <c:x val="3.5450448316816395E-2"/>
          <c:y val="7.4548633746947618E-2"/>
        </c:manualLayout>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List1!$B$1</c:f>
              <c:strCache>
                <c:ptCount val="1"/>
                <c:pt idx="0">
                  <c:v>Normální atmosféra</c:v>
                </c:pt>
              </c:strCache>
            </c:strRef>
          </c:tx>
          <c:explosion val="25"/>
          <c:dLbls>
            <c:dLbl>
              <c:idx val="0"/>
              <c:layout/>
              <c:tx>
                <c:rich>
                  <a:bodyPr/>
                  <a:lstStyle/>
                  <a:p>
                    <a:r>
                      <a:rPr lang="en-US" b="0" dirty="0" err="1" smtClean="0"/>
                      <a:t>kyslík</a:t>
                    </a:r>
                    <a:r>
                      <a:rPr lang="en-US" b="0" dirty="0" smtClean="0"/>
                      <a:t>
2</a:t>
                    </a:r>
                    <a:r>
                      <a:rPr lang="cs-CZ" b="0" dirty="0" smtClean="0"/>
                      <a:t>0,95</a:t>
                    </a:r>
                    <a:r>
                      <a:rPr lang="en-US" b="0" dirty="0" smtClean="0"/>
                      <a:t>%</a:t>
                    </a:r>
                    <a:endParaRPr lang="en-US" b="0" dirty="0"/>
                  </a:p>
                </c:rich>
              </c:tx>
              <c:showLegendKey val="0"/>
              <c:showVal val="0"/>
              <c:showCatName val="1"/>
              <c:showSerName val="0"/>
              <c:showPercent val="1"/>
              <c:showBubbleSize val="0"/>
            </c:dLbl>
            <c:dLbl>
              <c:idx val="1"/>
              <c:layout/>
              <c:tx>
                <c:rich>
                  <a:bodyPr/>
                  <a:lstStyle/>
                  <a:p>
                    <a:r>
                      <a:rPr lang="en-US" dirty="0"/>
                      <a:t>argon</a:t>
                    </a:r>
                    <a:r>
                      <a:rPr lang="en-US" dirty="0" smtClean="0"/>
                      <a:t>/</a:t>
                    </a:r>
                    <a:endParaRPr lang="cs-CZ" dirty="0" smtClean="0"/>
                  </a:p>
                  <a:p>
                    <a:r>
                      <a:rPr lang="en-US" dirty="0" smtClean="0"/>
                      <a:t>CO</a:t>
                    </a:r>
                    <a:r>
                      <a:rPr lang="en-US" baseline="-25000" dirty="0" smtClean="0"/>
                      <a:t>2</a:t>
                    </a:r>
                    <a:r>
                      <a:rPr lang="en-US" dirty="0"/>
                      <a:t>
</a:t>
                    </a:r>
                    <a:r>
                      <a:rPr lang="cs-CZ" dirty="0" smtClean="0"/>
                      <a:t>0,96</a:t>
                    </a:r>
                    <a:r>
                      <a:rPr lang="en-US" dirty="0" smtClean="0"/>
                      <a:t>%</a:t>
                    </a:r>
                    <a:endParaRPr lang="en-US" dirty="0"/>
                  </a:p>
                </c:rich>
              </c:tx>
              <c:showLegendKey val="0"/>
              <c:showVal val="0"/>
              <c:showCatName val="1"/>
              <c:showSerName val="0"/>
              <c:showPercent val="1"/>
              <c:showBubbleSize val="0"/>
            </c:dLbl>
            <c:dLbl>
              <c:idx val="2"/>
              <c:layout>
                <c:manualLayout>
                  <c:x val="0.20299855180774043"/>
                  <c:y val="-0.26934362673060563"/>
                </c:manualLayout>
              </c:layout>
              <c:tx>
                <c:rich>
                  <a:bodyPr/>
                  <a:lstStyle/>
                  <a:p>
                    <a:r>
                      <a:rPr lang="en-US" dirty="0" err="1"/>
                      <a:t>dusík</a:t>
                    </a:r>
                    <a:r>
                      <a:rPr lang="en-US"/>
                      <a:t>
</a:t>
                    </a:r>
                    <a:r>
                      <a:rPr lang="en-US" smtClean="0"/>
                      <a:t>78</a:t>
                    </a:r>
                    <a:r>
                      <a:rPr lang="cs-CZ" smtClean="0"/>
                      <a:t>,09</a:t>
                    </a:r>
                    <a:r>
                      <a:rPr lang="en-US" smtClean="0"/>
                      <a:t>%</a:t>
                    </a:r>
                    <a:endParaRPr lang="en-US"/>
                  </a:p>
                </c:rich>
              </c:tx>
              <c:showLegendKey val="0"/>
              <c:showVal val="0"/>
              <c:showCatName val="1"/>
              <c:showSerName val="0"/>
              <c:showPercent val="1"/>
              <c:showBubbleSize val="0"/>
            </c:dLbl>
            <c:showLegendKey val="0"/>
            <c:showVal val="0"/>
            <c:showCatName val="1"/>
            <c:showSerName val="0"/>
            <c:showPercent val="1"/>
            <c:showBubbleSize val="0"/>
            <c:showLeaderLines val="1"/>
          </c:dLbls>
          <c:cat>
            <c:strRef>
              <c:f>List1!$A$2:$A$4</c:f>
              <c:strCache>
                <c:ptCount val="3"/>
                <c:pt idx="0">
                  <c:v>kyslík</c:v>
                </c:pt>
                <c:pt idx="1">
                  <c:v>argon/CO2</c:v>
                </c:pt>
                <c:pt idx="2">
                  <c:v>dusík</c:v>
                </c:pt>
              </c:strCache>
            </c:strRef>
          </c:cat>
          <c:val>
            <c:numRef>
              <c:f>List1!$B$2:$B$4</c:f>
              <c:numCache>
                <c:formatCode>0.00%</c:formatCode>
                <c:ptCount val="3"/>
                <c:pt idx="0">
                  <c:v>20.95</c:v>
                </c:pt>
                <c:pt idx="1">
                  <c:v>0.96</c:v>
                </c:pt>
                <c:pt idx="2">
                  <c:v>78.09</c:v>
                </c:pt>
              </c:numCache>
            </c:numRef>
          </c:val>
        </c:ser>
        <c:dLbls>
          <c:showLegendKey val="0"/>
          <c:showVal val="0"/>
          <c:showCatName val="1"/>
          <c:showSerName val="0"/>
          <c:showPercent val="1"/>
          <c:showBubbleSize val="0"/>
          <c:showLeaderLines val="1"/>
        </c:dLbls>
      </c:pie3DChart>
    </c:plotArea>
    <c:plotVisOnly val="1"/>
    <c:dispBlanksAs val="gap"/>
    <c:showDLblsOverMax val="0"/>
  </c:chart>
  <c:txPr>
    <a:bodyPr/>
    <a:lstStyle/>
    <a:p>
      <a:pPr>
        <a:defRPr sz="1800"/>
      </a:pPr>
      <a:endParaRPr lang="cs-CZ"/>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cs-CZ" dirty="0" smtClean="0">
                <a:solidFill>
                  <a:srgbClr val="0070C0"/>
                </a:solidFill>
              </a:rPr>
              <a:t>Redukovaná atmosféra (příklad)</a:t>
            </a:r>
            <a:endParaRPr lang="en-US" dirty="0">
              <a:solidFill>
                <a:srgbClr val="0070C0"/>
              </a:solidFill>
            </a:endParaRPr>
          </a:p>
        </c:rich>
      </c:tx>
      <c:layout>
        <c:manualLayout>
          <c:xMode val="edge"/>
          <c:yMode val="edge"/>
          <c:x val="0.20624310973994342"/>
          <c:y val="0"/>
        </c:manualLayout>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List1!$B$1</c:f>
              <c:strCache>
                <c:ptCount val="1"/>
                <c:pt idx="0">
                  <c:v>Normální atmosféra</c:v>
                </c:pt>
              </c:strCache>
            </c:strRef>
          </c:tx>
          <c:explosion val="25"/>
          <c:dLbls>
            <c:dLbl>
              <c:idx val="0"/>
              <c:layout>
                <c:manualLayout>
                  <c:x val="-0.13231863126319299"/>
                  <c:y val="-1.4553874116223487E-2"/>
                </c:manualLayout>
              </c:layout>
              <c:tx>
                <c:rich>
                  <a:bodyPr/>
                  <a:lstStyle/>
                  <a:p>
                    <a:r>
                      <a:rPr lang="en-US" dirty="0" err="1"/>
                      <a:t>kyslík</a:t>
                    </a:r>
                    <a:r>
                      <a:rPr lang="en-US"/>
                      <a:t>
</a:t>
                    </a:r>
                    <a:r>
                      <a:rPr lang="en-US" smtClean="0"/>
                      <a:t>15</a:t>
                    </a:r>
                    <a:r>
                      <a:rPr lang="cs-CZ" smtClean="0"/>
                      <a:t>,00</a:t>
                    </a:r>
                    <a:r>
                      <a:rPr lang="en-US" smtClean="0"/>
                      <a:t>%</a:t>
                    </a:r>
                    <a:endParaRPr lang="en-US"/>
                  </a:p>
                </c:rich>
              </c:tx>
              <c:showLegendKey val="0"/>
              <c:showVal val="0"/>
              <c:showCatName val="1"/>
              <c:showSerName val="0"/>
              <c:showPercent val="1"/>
              <c:showBubbleSize val="0"/>
            </c:dLbl>
            <c:dLbl>
              <c:idx val="1"/>
              <c:layout>
                <c:manualLayout>
                  <c:x val="1.8091045439395624E-2"/>
                  <c:y val="3.9145374291250985E-2"/>
                </c:manualLayout>
              </c:layout>
              <c:tx>
                <c:rich>
                  <a:bodyPr/>
                  <a:lstStyle/>
                  <a:p>
                    <a:r>
                      <a:rPr lang="en-US" dirty="0"/>
                      <a:t>argon</a:t>
                    </a:r>
                    <a:r>
                      <a:rPr lang="en-US" dirty="0" smtClean="0"/>
                      <a:t>/</a:t>
                    </a:r>
                    <a:endParaRPr lang="cs-CZ" dirty="0" smtClean="0"/>
                  </a:p>
                  <a:p>
                    <a:r>
                      <a:rPr lang="en-US" dirty="0" smtClean="0"/>
                      <a:t>CO</a:t>
                    </a:r>
                    <a:r>
                      <a:rPr lang="en-US" baseline="-25000" dirty="0" smtClean="0"/>
                      <a:t>2</a:t>
                    </a:r>
                    <a:r>
                      <a:rPr lang="en-US" dirty="0"/>
                      <a:t>
</a:t>
                    </a:r>
                    <a:r>
                      <a:rPr lang="cs-CZ" dirty="0" smtClean="0"/>
                      <a:t>0,72</a:t>
                    </a:r>
                    <a:r>
                      <a:rPr lang="en-US" dirty="0" smtClean="0"/>
                      <a:t>%</a:t>
                    </a:r>
                    <a:endParaRPr lang="en-US" dirty="0"/>
                  </a:p>
                </c:rich>
              </c:tx>
              <c:showLegendKey val="0"/>
              <c:showVal val="0"/>
              <c:showCatName val="1"/>
              <c:showSerName val="0"/>
              <c:showPercent val="1"/>
              <c:showBubbleSize val="0"/>
            </c:dLbl>
            <c:dLbl>
              <c:idx val="2"/>
              <c:layout/>
              <c:tx>
                <c:rich>
                  <a:bodyPr/>
                  <a:lstStyle/>
                  <a:p>
                    <a:r>
                      <a:rPr lang="en-US" dirty="0" err="1"/>
                      <a:t>dusík</a:t>
                    </a:r>
                    <a:r>
                      <a:rPr lang="en-US"/>
                      <a:t>
</a:t>
                    </a:r>
                    <a:r>
                      <a:rPr lang="en-US" smtClean="0"/>
                      <a:t>84</a:t>
                    </a:r>
                    <a:r>
                      <a:rPr lang="cs-CZ" smtClean="0"/>
                      <a:t>,28</a:t>
                    </a:r>
                    <a:r>
                      <a:rPr lang="en-US" smtClean="0"/>
                      <a:t>%</a:t>
                    </a:r>
                    <a:endParaRPr lang="en-US"/>
                  </a:p>
                </c:rich>
              </c:tx>
              <c:showLegendKey val="0"/>
              <c:showVal val="0"/>
              <c:showCatName val="1"/>
              <c:showSerName val="0"/>
              <c:showPercent val="1"/>
              <c:showBubbleSize val="0"/>
            </c:dLbl>
            <c:showLegendKey val="0"/>
            <c:showVal val="0"/>
            <c:showCatName val="1"/>
            <c:showSerName val="0"/>
            <c:showPercent val="1"/>
            <c:showBubbleSize val="0"/>
            <c:showLeaderLines val="0"/>
          </c:dLbls>
          <c:cat>
            <c:strRef>
              <c:f>List1!$A$2:$A$4</c:f>
              <c:strCache>
                <c:ptCount val="3"/>
                <c:pt idx="0">
                  <c:v>kyslík</c:v>
                </c:pt>
                <c:pt idx="1">
                  <c:v>argon/CO2</c:v>
                </c:pt>
                <c:pt idx="2">
                  <c:v>dusík</c:v>
                </c:pt>
              </c:strCache>
            </c:strRef>
          </c:cat>
          <c:val>
            <c:numRef>
              <c:f>List1!$B$2:$B$4</c:f>
              <c:numCache>
                <c:formatCode>0.00%</c:formatCode>
                <c:ptCount val="3"/>
                <c:pt idx="0">
                  <c:v>0.15</c:v>
                </c:pt>
                <c:pt idx="1">
                  <c:v>7.1999999999999998E-3</c:v>
                </c:pt>
                <c:pt idx="2">
                  <c:v>0.84279999999999999</c:v>
                </c:pt>
              </c:numCache>
            </c:numRef>
          </c:val>
        </c:ser>
        <c:dLbls>
          <c:showLegendKey val="0"/>
          <c:showVal val="0"/>
          <c:showCatName val="1"/>
          <c:showSerName val="0"/>
          <c:showPercent val="1"/>
          <c:showBubbleSize val="0"/>
          <c:showLeaderLines val="0"/>
        </c:dLbls>
      </c:pie3DChart>
    </c:plotArea>
    <c:plotVisOnly val="1"/>
    <c:dispBlanksAs val="gap"/>
    <c:showDLblsOverMax val="0"/>
  </c:chart>
  <c:txPr>
    <a:bodyPr/>
    <a:lstStyle/>
    <a:p>
      <a:pPr>
        <a:defRPr sz="1800"/>
      </a:pPr>
      <a:endParaRPr lang="cs-CZ"/>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61E3FA5-A0F8-4477-B57B-051C092CEC72}" type="datetimeFigureOut">
              <a:rPr lang="cs-CZ" smtClean="0"/>
              <a:t>20.5.2013</a:t>
            </a:fld>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E856060-EF6D-4DFA-9BCF-8127F1CF6E1D}" type="slidenum">
              <a:rPr lang="cs-CZ" smtClean="0"/>
              <a:t>‹#›</a:t>
            </a:fld>
            <a:endParaRPr lang="cs-CZ"/>
          </a:p>
        </p:txBody>
      </p:sp>
    </p:spTree>
    <p:extLst>
      <p:ext uri="{BB962C8B-B14F-4D97-AF65-F5344CB8AC3E}">
        <p14:creationId xmlns:p14="http://schemas.microsoft.com/office/powerpoint/2010/main" val="1386437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a:t>
            </a:fld>
            <a:endParaRPr lang="cs-CZ"/>
          </a:p>
        </p:txBody>
      </p:sp>
    </p:spTree>
    <p:extLst>
      <p:ext uri="{BB962C8B-B14F-4D97-AF65-F5344CB8AC3E}">
        <p14:creationId xmlns:p14="http://schemas.microsoft.com/office/powerpoint/2010/main" val="3917035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0" dirty="0" smtClean="0"/>
              <a:t>Přeji Vám všem dobrý den, my si v této krátké přednášce řekneme</a:t>
            </a:r>
            <a:r>
              <a:rPr lang="cs-CZ" b="0" baseline="0" dirty="0" smtClean="0"/>
              <a:t> několik informací o aplikaci aktivní požární prevence u kulturních památek. Dříve by však bylo vhodné ozřejmit pojem aktivní požární prevence.</a:t>
            </a:r>
            <a:r>
              <a:rPr lang="cs-CZ" b="0" dirty="0" smtClean="0"/>
              <a:t> </a:t>
            </a:r>
          </a:p>
          <a:p>
            <a:r>
              <a:rPr lang="cs-CZ" b="1" dirty="0" smtClean="0"/>
              <a:t>Aktivní požární prevence </a:t>
            </a:r>
            <a:r>
              <a:rPr lang="cs-CZ" dirty="0" smtClean="0"/>
              <a:t>spočívá zejména ve vhodném vy</a:t>
            </a:r>
            <a:r>
              <a:rPr lang="cs-CZ" baseline="0" dirty="0" smtClean="0"/>
              <a:t>užití aktivních požárně bezpečnostních zařízení (dále jen PBZ), popřípadě opatření, která vytvářejí předpoklady k úspěšné evakuaci osob, účinnému zásahu požárních jednotek a snížení rozsahu škod vzniklých požárem (viz. ČSN 730810 příloha B). Mezi aktivní požárně bezpečnostní zařízení patří např. </a:t>
            </a:r>
            <a:r>
              <a:rPr lang="cs-CZ" b="1" baseline="0" dirty="0" smtClean="0"/>
              <a:t>elektrická požární signalizace</a:t>
            </a:r>
            <a:r>
              <a:rPr lang="cs-CZ" baseline="0" dirty="0" smtClean="0"/>
              <a:t>, která má za úkol detekovat požár již v jeho raném stádiu, </a:t>
            </a:r>
            <a:r>
              <a:rPr lang="cs-CZ" b="1" baseline="0" dirty="0" smtClean="0"/>
              <a:t>stabilní hasící zařízení</a:t>
            </a:r>
            <a:r>
              <a:rPr lang="cs-CZ" baseline="0" dirty="0" smtClean="0"/>
              <a:t>, které má za úkol zejména dostat požár pod kontrolu, popřípadě jej zcela uhasit.</a:t>
            </a:r>
          </a:p>
          <a:p>
            <a:r>
              <a:rPr lang="cs-CZ" baseline="0" dirty="0" smtClean="0"/>
              <a:t>O nutnosti instalace aktivních PBZ svědčí minulost. V poměrně nedávné době došlo v Čechách a na Slovensku k několika ničivým požárům s ničivými důsledky. Požáry významných kulturních památek se však nevyhýbají ani jiným zemím, vzpomeňme např. na požár světoznámé knihovny v německém Výmaru.</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2</a:t>
            </a:fld>
            <a:endParaRPr lang="cs-CZ"/>
          </a:p>
        </p:txBody>
      </p:sp>
    </p:spTree>
    <p:extLst>
      <p:ext uri="{BB962C8B-B14F-4D97-AF65-F5344CB8AC3E}">
        <p14:creationId xmlns:p14="http://schemas.microsoft.com/office/powerpoint/2010/main" val="2351799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Požár</a:t>
            </a:r>
            <a:r>
              <a:rPr lang="cs-CZ" baseline="0" dirty="0" smtClean="0"/>
              <a:t> vznikl dne 2. září v prostorách půdy knihovny, která byla umístěna v zámku ze 16. stol, a přestože jednotka požární ochrany zde byla během 10 minut,</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3</a:t>
            </a:fld>
            <a:endParaRPr lang="cs-CZ"/>
          </a:p>
        </p:txBody>
      </p:sp>
    </p:spTree>
    <p:extLst>
      <p:ext uri="{BB962C8B-B14F-4D97-AF65-F5344CB8AC3E}">
        <p14:creationId xmlns:p14="http://schemas.microsoft.com/office/powerpoint/2010/main" val="1994899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došlo k vysokým a nenahraditelných kulturním a majetkovým škodám. </a:t>
            </a:r>
            <a:r>
              <a:rPr lang="cs-CZ" baseline="0" dirty="0" smtClean="0"/>
              <a:t>Zničeno bylo tehdy 50 000 knih a 62 000 těžce poškozeno. Škody se pohybovaly okolo 80 mil. EURO.</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4</a:t>
            </a:fld>
            <a:endParaRPr lang="cs-CZ"/>
          </a:p>
        </p:txBody>
      </p:sp>
    </p:spTree>
    <p:extLst>
      <p:ext uri="{BB962C8B-B14F-4D97-AF65-F5344CB8AC3E}">
        <p14:creationId xmlns:p14="http://schemas.microsoft.com/office/powerpoint/2010/main" val="668716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Navíc</a:t>
            </a:r>
            <a:r>
              <a:rPr lang="cs-CZ" baseline="0" dirty="0" smtClean="0"/>
              <a:t> n</a:t>
            </a:r>
            <a:r>
              <a:rPr lang="cs-CZ" dirty="0" smtClean="0"/>
              <a:t>utnost instalace PBZ nevyplívá pouze z hrozby</a:t>
            </a:r>
            <a:r>
              <a:rPr lang="cs-CZ" baseline="0" dirty="0" smtClean="0"/>
              <a:t> nenahraditelných ztrát, ale také z legislativy a normativy, vzpomeňme například na par. 26 vyhlášky č. 23/2008 Sb., o technických podmínkách požární ochrany staveb, kde se říká, že stavba památkově chráněná musí být vybavena elektrickou požární signalizací (dále jen EPS)  nebo  hlásičem požáru použitým v elektrické zabezpečovací signalizaci a v určitých případech také stabilním hasicím zařízením (dále jen SHZ). Při volbě vhodného PBZ je třeba respektovat určitá specifika, která se vážou pro kulturní památky, jako jsou často velké prostory, kde může být ztížena včasná detekce požáru, jedinečné výmalby na stěnách, které znemožňují instalaci klasických BPZ, velké množství poměrně lehce zapalitelných předmětů (dřevo, papír, koberce na stěnách) apod. Tedy ně každé požárně bezpečnostní zařízení, které se používá v běžných aplikacích se hodí do těchto zvlášť ceněných historických prostor. Pojďme se podívat na některé, možná v některých směrech speciální aktivní požárně bezpečnostní zařízení, která si již našla své místo mimo jiné také v památkově chráněných budovách.</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5</a:t>
            </a:fld>
            <a:endParaRPr lang="cs-CZ"/>
          </a:p>
        </p:txBody>
      </p:sp>
    </p:spTree>
    <p:extLst>
      <p:ext uri="{BB962C8B-B14F-4D97-AF65-F5344CB8AC3E}">
        <p14:creationId xmlns:p14="http://schemas.microsoft.com/office/powerpoint/2010/main" val="2351799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Jedním z nejdůležitějších předpokladů k minimalizaci</a:t>
            </a:r>
            <a:r>
              <a:rPr lang="cs-CZ" baseline="0" dirty="0" smtClean="0"/>
              <a:t> škod vzniklých při požárů je jeho včasná detekce. Detekovat požár můžeme klasickými bodovými opticko-kouřovými hlásiči, se kterými se setkáme velice často.  V některých jedinečných interiérech však by mohly působit neesteticky, proto si můžeme pomoci jiným způsobem detekce, která eliminuje jak tento nedostatek klasických bodových hlásičů, tak navíc se pyšní velmi vysokou citlivostí. A sice jsou to nasávací hlásiče. Schéma nasávacích hlásičů vidíte na obrázku. </a:t>
            </a:r>
            <a:r>
              <a:rPr lang="cs-CZ" b="1" u="sng" baseline="0" dirty="0" smtClean="0"/>
              <a:t>Následuje popis obrázku.  </a:t>
            </a:r>
          </a:p>
          <a:p>
            <a:r>
              <a:rPr lang="cs-CZ" b="0" u="none" baseline="0" dirty="0" smtClean="0"/>
              <a:t>Některé typy nasávacích hlásičů mohou mít citlivost až 1800x vyšší, než běžné bodové kouřové hlásiče, což znamená, že tyto hlásiče jsou schopny detekovat kouř mnohem dříve, než je zachycen lidským smyslovým vnímáním. Samozřejmě citlivost se dá nastavit. </a:t>
            </a:r>
          </a:p>
          <a:p>
            <a:r>
              <a:rPr lang="cs-CZ" b="0" u="none" baseline="0" dirty="0" smtClean="0"/>
              <a:t>Některé hlásiče mají „samoučící funkce“, kdy po nějakou dobu si na prostředí „zvykají“ (např. na prach z textilních tapisérií v historických budovách), což v konečném důsledku vede k eliminaci případných planých poplachů. </a:t>
            </a:r>
          </a:p>
          <a:p>
            <a:r>
              <a:rPr lang="cs-CZ" b="0" u="none" baseline="0" dirty="0" smtClean="0"/>
              <a:t>Další výhoda je možnost skryté instalace hlásičů (viz foto).</a:t>
            </a:r>
            <a:r>
              <a:rPr lang="cs-CZ" b="1" u="sng" baseline="0" dirty="0" smtClean="0"/>
              <a:t> </a:t>
            </a:r>
            <a:endParaRPr lang="cs-CZ" b="0" u="none" baseline="0" dirty="0" smtClean="0"/>
          </a:p>
          <a:p>
            <a:r>
              <a:rPr lang="cs-CZ" b="0" u="none" baseline="0" dirty="0" smtClean="0"/>
              <a:t>Na konci se zmínit o cenové dostupnosti a nemožnosti instalace v některých případech.</a:t>
            </a:r>
            <a:endParaRPr lang="cs-CZ" b="1" u="sng"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6</a:t>
            </a:fld>
            <a:endParaRPr lang="cs-CZ"/>
          </a:p>
        </p:txBody>
      </p:sp>
    </p:spTree>
    <p:extLst>
      <p:ext uri="{BB962C8B-B14F-4D97-AF65-F5344CB8AC3E}">
        <p14:creationId xmlns:p14="http://schemas.microsoft.com/office/powerpoint/2010/main" val="32236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7</a:t>
            </a:fld>
            <a:endParaRPr lang="cs-CZ"/>
          </a:p>
        </p:txBody>
      </p:sp>
    </p:spTree>
    <p:extLst>
      <p:ext uri="{BB962C8B-B14F-4D97-AF65-F5344CB8AC3E}">
        <p14:creationId xmlns:p14="http://schemas.microsoft.com/office/powerpoint/2010/main" val="3109565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8</a:t>
            </a:fld>
            <a:endParaRPr lang="cs-CZ"/>
          </a:p>
        </p:txBody>
      </p:sp>
    </p:spTree>
    <p:extLst>
      <p:ext uri="{BB962C8B-B14F-4D97-AF65-F5344CB8AC3E}">
        <p14:creationId xmlns:p14="http://schemas.microsoft.com/office/powerpoint/2010/main" val="14552283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9</a:t>
            </a:fld>
            <a:endParaRPr lang="cs-CZ"/>
          </a:p>
        </p:txBody>
      </p:sp>
    </p:spTree>
    <p:extLst>
      <p:ext uri="{BB962C8B-B14F-4D97-AF65-F5344CB8AC3E}">
        <p14:creationId xmlns:p14="http://schemas.microsoft.com/office/powerpoint/2010/main" val="3971376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s-CZ" dirty="0" smtClean="0"/>
              <a:t>VIFD – video image </a:t>
            </a:r>
            <a:r>
              <a:rPr lang="cs-CZ" dirty="0" err="1" smtClean="0"/>
              <a:t>fire</a:t>
            </a:r>
            <a:r>
              <a:rPr lang="cs-CZ" dirty="0" smtClean="0"/>
              <a:t> detektor podle FM 3232 (2011).</a:t>
            </a:r>
          </a:p>
          <a:p>
            <a:r>
              <a:rPr lang="cs-CZ" dirty="0" smtClean="0"/>
              <a:t>Využívá k detekci vznikajícího požáru kamer systému CCTV, sloužící</a:t>
            </a:r>
            <a:r>
              <a:rPr lang="cs-CZ" baseline="0" dirty="0" smtClean="0"/>
              <a:t> ke střežení dané oblasti. Signál z kamer je softwarově vyhodnocován ve vyhodnocovací jednotce. K detekci dojde v případě změny intenzity resp. spektra záření ve sledovaném prostoru. Prostory jsou osvětleny běžným, nebo infračerveným světlem.  Na tomto schématu vidíte jednu z variant architektury systému. Dnes již existují kamery (digitální), které mají vyhodnocovací jednotku implementovanou v sobě. </a:t>
            </a:r>
          </a:p>
          <a:p>
            <a:r>
              <a:rPr lang="cs-CZ" sz="1200" b="0" i="0" u="none" strike="noStrike" kern="1200" baseline="0" dirty="0" smtClean="0">
                <a:solidFill>
                  <a:schemeClr val="tx1"/>
                </a:solidFill>
                <a:latin typeface="+mn-lt"/>
                <a:ea typeface="+mn-ea"/>
                <a:cs typeface="+mn-cs"/>
              </a:rPr>
              <a:t>Kamera snímá střežený prostor a odesílá snímky do vyhodnocovací jednotky, která analyzuje jednotlivé snímky jeden po druhém a rozhoduje,</a:t>
            </a:r>
          </a:p>
          <a:p>
            <a:r>
              <a:rPr lang="cs-CZ" sz="1200" b="0" i="0" u="none" strike="noStrike" kern="1200" baseline="0" dirty="0" smtClean="0">
                <a:solidFill>
                  <a:schemeClr val="tx1"/>
                </a:solidFill>
                <a:latin typeface="+mn-lt"/>
                <a:ea typeface="+mn-ea"/>
                <a:cs typeface="+mn-cs"/>
              </a:rPr>
              <a:t>zda obsahují kouř. Jiné děje jsou ignorovány. Hlásič používá technologii „Image </a:t>
            </a:r>
            <a:r>
              <a:rPr lang="cs-CZ" sz="1200" b="0" i="0" u="none" strike="noStrike" kern="1200" baseline="0" dirty="0" err="1" smtClean="0">
                <a:solidFill>
                  <a:schemeClr val="tx1"/>
                </a:solidFill>
                <a:latin typeface="+mn-lt"/>
                <a:ea typeface="+mn-ea"/>
                <a:cs typeface="+mn-cs"/>
              </a:rPr>
              <a:t>Processing</a:t>
            </a:r>
            <a:r>
              <a:rPr lang="cs-CZ" sz="1200" b="0" i="0" u="none" strike="noStrike" kern="1200" baseline="0" dirty="0" smtClean="0">
                <a:solidFill>
                  <a:schemeClr val="tx1"/>
                </a:solidFill>
                <a:latin typeface="+mn-lt"/>
                <a:ea typeface="+mn-ea"/>
                <a:cs typeface="+mn-cs"/>
              </a:rPr>
              <a:t>”. Jde o zpracování obrazu a to tak, že je analogový signál převeden na digitální. Výstupem je soubor parametrů souvisejících se snímkem. Tyto parametry udávají hodnotu tzv. „složeného útlumu světla”. Slovo složený znamená, že vyhodnocení není závislé jen na jednom parametru, ale na více parametrech. V tomto případě jde o měření zahalování kouřem, rozdílu mezi snímkem a jeho pozadím, formou kouře, ostrosti snímku v porovnání s pozadím při měnící se scéně, sbíhavosti při změně scény, aktuální ostrosti snímku při měnící se scéně a aktivní úrovně. </a:t>
            </a:r>
            <a:r>
              <a:rPr lang="cs-CZ" sz="1200" b="1" i="0" u="none" strike="noStrike" kern="1200" baseline="0" dirty="0" smtClean="0">
                <a:solidFill>
                  <a:schemeClr val="tx1"/>
                </a:solidFill>
                <a:latin typeface="+mn-lt"/>
                <a:ea typeface="+mn-ea"/>
                <a:cs typeface="+mn-cs"/>
              </a:rPr>
              <a:t>Pomocí těchto parametrů se stanoví celkový útlum světla vlivem kouře </a:t>
            </a:r>
            <a:r>
              <a:rPr lang="cs-CZ" sz="1200" b="0" i="0" u="none" strike="noStrike" kern="1200" baseline="0" dirty="0" smtClean="0">
                <a:solidFill>
                  <a:schemeClr val="tx1"/>
                </a:solidFill>
                <a:latin typeface="+mn-lt"/>
                <a:ea typeface="+mn-ea"/>
                <a:cs typeface="+mn-cs"/>
              </a:rPr>
              <a:t>na jednotlivých pixelech. Výsledná hodnota je okamžitou hodnotou v každém okamžiku. </a:t>
            </a:r>
            <a:r>
              <a:rPr lang="cs-CZ" sz="1200" b="0" i="0" u="none" strike="noStrike" kern="1200" baseline="0" smtClean="0">
                <a:solidFill>
                  <a:schemeClr val="tx1"/>
                </a:solidFill>
                <a:latin typeface="+mn-lt"/>
                <a:ea typeface="+mn-ea"/>
                <a:cs typeface="+mn-cs"/>
              </a:rPr>
              <a:t>K vyhlášení poplachu dojde, pokud se objeví kouř o takových parametrech, které překročí prahové hodnoty jednotlivých měřených p</a:t>
            </a:r>
            <a:endParaRPr lang="cs-CZ" dirty="0" smtClean="0"/>
          </a:p>
          <a:p>
            <a:endParaRPr lang="cs-CZ" dirty="0" smtClean="0"/>
          </a:p>
        </p:txBody>
      </p:sp>
      <p:sp>
        <p:nvSpPr>
          <p:cNvPr id="5837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6BB53639-1242-4BEF-9E76-C9133E0D9B1D}" type="slidenum">
              <a:rPr lang="cs-CZ" sz="1200" smtClean="0"/>
              <a:pPr eaLnBrk="1" hangingPunct="1"/>
              <a:t>10</a:t>
            </a:fld>
            <a:endParaRPr lang="cs-CZ" sz="12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Požární </a:t>
            </a:r>
            <a:r>
              <a:rPr lang="cs-CZ" dirty="0" err="1" smtClean="0"/>
              <a:t>videodetekci</a:t>
            </a:r>
            <a:r>
              <a:rPr lang="cs-CZ" baseline="0" dirty="0" smtClean="0"/>
              <a:t> mají nainstalovanou v jedinečných prostorech kaple svatého kříže na státním hradě Karlštejn.</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11</a:t>
            </a:fld>
            <a:endParaRPr lang="cs-CZ"/>
          </a:p>
        </p:txBody>
      </p:sp>
    </p:spTree>
    <p:extLst>
      <p:ext uri="{BB962C8B-B14F-4D97-AF65-F5344CB8AC3E}">
        <p14:creationId xmlns:p14="http://schemas.microsoft.com/office/powerpoint/2010/main" val="148943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Prostor tam snímají dvě kamery umístěné</a:t>
            </a:r>
            <a:r>
              <a:rPr lang="cs-CZ" baseline="0" dirty="0" smtClean="0"/>
              <a:t> na společném vertikálním nosníku umístěného v okně na vstupními dveřmi do kaple. Celý prostor je prosvětlován IR reflektorem. Vyhodnocovací jednotka je pak připojena k ústředně EPS, která je umístěná v purkrabství hradu. Je vidět, že se jedná o vhodnou alternativu ke klasickým hlásičům, protože její vyšší pořizovací cena je vyvážena svojí vysokou citlivostí na kouř a navíc je velice nenápadná.</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12</a:t>
            </a:fld>
            <a:endParaRPr lang="cs-CZ"/>
          </a:p>
        </p:txBody>
      </p:sp>
    </p:spTree>
    <p:extLst>
      <p:ext uri="{BB962C8B-B14F-4D97-AF65-F5344CB8AC3E}">
        <p14:creationId xmlns:p14="http://schemas.microsoft.com/office/powerpoint/2010/main" val="6222860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Ovšem</a:t>
            </a:r>
            <a:r>
              <a:rPr lang="cs-CZ" baseline="0" dirty="0" smtClean="0"/>
              <a:t> včasné zpozorování požáru nestačí. Je třeba co nejrychleji provést protipožární opatření, aby se minimalizovaly nenávratné škody na kulturním dědictví. To můžou za nás provést různá hasící zařízení. Jedním z nich je tzv. vysokotlaký systém vodní mlhy. Jak už název napovídá, toto zařízení využívá k hašení vodní mlhu, což je proud vody , v němž je 90 % kapek menší než 1 mm.  U vysokotlakých zařízení se skutečná velikost kapky pohybuje od 50 </a:t>
            </a:r>
            <a:r>
              <a:rPr lang="el-GR" sz="1200" dirty="0" smtClean="0"/>
              <a:t>μ</a:t>
            </a:r>
            <a:r>
              <a:rPr lang="cs-CZ" baseline="0" dirty="0" smtClean="0"/>
              <a:t>m do 120 </a:t>
            </a:r>
            <a:r>
              <a:rPr lang="el-GR" sz="1200" dirty="0" smtClean="0"/>
              <a:t>μ</a:t>
            </a:r>
            <a:r>
              <a:rPr lang="cs-CZ" baseline="0" dirty="0" smtClean="0"/>
              <a:t>m. Tedy kdybychom si to porovnaly s klasickými </a:t>
            </a:r>
            <a:r>
              <a:rPr lang="cs-CZ" baseline="0" dirty="0" err="1" smtClean="0"/>
              <a:t>sprinklery</a:t>
            </a:r>
            <a:r>
              <a:rPr lang="cs-CZ" baseline="0" dirty="0" smtClean="0"/>
              <a:t>, které vidíme např. v supermarketech, tak to je zhruba tak, jak to máte na obrázku… (u </a:t>
            </a:r>
            <a:r>
              <a:rPr lang="cs-CZ" baseline="0" dirty="0" err="1" smtClean="0"/>
              <a:t>sprinklerů</a:t>
            </a:r>
            <a:r>
              <a:rPr lang="cs-CZ" baseline="0" dirty="0" smtClean="0"/>
              <a:t> to je okolo 600-1000ʯm). Jednotlivé kapky vody mají v součtu větší povrch a mohou rychleji a tedy efektivněji odebírat teplo z prostoru požáru. Jakmile se zvodní kapky změní v páru, tak se projevuje navíc </a:t>
            </a:r>
            <a:r>
              <a:rPr lang="cs-CZ" baseline="0" dirty="0" err="1" smtClean="0"/>
              <a:t>inertizační</a:t>
            </a:r>
            <a:r>
              <a:rPr lang="cs-CZ" baseline="0" dirty="0" smtClean="0"/>
              <a:t> efekt vodní páry, která lokálně vytěsňuje kyslík z daných prostor a omezuje přenos radiačního tepla. Možným problémem tohoto systému je, že při některých velkorozměrových testech tento systém neuměl uhasit „skryté“ doutnavé požáry papíru v regálech.      </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13</a:t>
            </a:fld>
            <a:endParaRPr lang="cs-CZ"/>
          </a:p>
        </p:txBody>
      </p:sp>
    </p:spTree>
    <p:extLst>
      <p:ext uri="{BB962C8B-B14F-4D97-AF65-F5344CB8AC3E}">
        <p14:creationId xmlns:p14="http://schemas.microsoft.com/office/powerpoint/2010/main" val="920257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Systém vysokotlaké vodní mlhy má různou skladbu jednotlivých komponentů. Pro příklad uvádím fotografie z Národní knihovny Klementinum, kde poměrně nedávno již nainstalovali v části prostoru vysokotlaký systém. Systém se skládá z následujících komponent: Jsou to barely s vodou 2*2000 l, čerpadlo poháněné plynem, který je umístěn v tlakových lahvích, jak vidíte dále na obrázku. V případě požáru se automaticky otevřou ventily, kterými se vpustí stlačený vzduch do čerpadla, které se tímto rozběhne a začne tlačit vodu pod tlakem do systému.</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14</a:t>
            </a:fld>
            <a:endParaRPr lang="cs-CZ"/>
          </a:p>
        </p:txBody>
      </p:sp>
    </p:spTree>
    <p:extLst>
      <p:ext uri="{BB962C8B-B14F-4D97-AF65-F5344CB8AC3E}">
        <p14:creationId xmlns:p14="http://schemas.microsoft.com/office/powerpoint/2010/main" val="1053700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Hasící</a:t>
            </a:r>
            <a:r>
              <a:rPr lang="cs-CZ" baseline="0" dirty="0" smtClean="0"/>
              <a:t> médium je transportováno prostřednictvím nerezových trubek, jak vidíte na obrázku. </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15</a:t>
            </a:fld>
            <a:endParaRPr lang="cs-CZ"/>
          </a:p>
        </p:txBody>
      </p:sp>
    </p:spTree>
    <p:extLst>
      <p:ext uri="{BB962C8B-B14F-4D97-AF65-F5344CB8AC3E}">
        <p14:creationId xmlns:p14="http://schemas.microsoft.com/office/powerpoint/2010/main" val="34473628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K výtoku mlhy pak dojde při překročené jmenovité teploty</a:t>
            </a:r>
            <a:r>
              <a:rPr lang="cs-CZ" baseline="0" dirty="0" smtClean="0"/>
              <a:t> na spouštěcím prvku, což je většinou skleněná baňka naplněná kapalinou s objemovou roztažností, která se při stanovené teplotě (je to rozlišeno podle barvy) rozbije a to způsobí uvolnění vodní mlhy pod vysokým tlakem do chráněných prostor. Doba hašení záleží na druhu chráněných prostor, pohybuje se od 30 do 60 minut. V tomto případě je doba případného hašení 40 minut. Tento systém má oproti </a:t>
            </a:r>
            <a:r>
              <a:rPr lang="cs-CZ" baseline="0" dirty="0" err="1" smtClean="0"/>
              <a:t>sprinklerům</a:t>
            </a:r>
            <a:r>
              <a:rPr lang="cs-CZ" baseline="0" dirty="0" smtClean="0"/>
              <a:t> výhodu v tom, že je zde mnohem menší spotřeba vody a tudíž následné škody způsobené hasební vodou na historických předmětech jsou menší. Možné nevýhody vidím ve vyšší pořizovací ceně tohoto systému (vysokotlak, nerez trubky apod., složitější systém ventilů a kontrol čerpadel) a již jednou zmíněné nedostatky ve schopnosti uhasit doutnavé požáry třeba v regálech apod. </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16</a:t>
            </a:fld>
            <a:endParaRPr lang="cs-CZ"/>
          </a:p>
        </p:txBody>
      </p:sp>
    </p:spTree>
    <p:extLst>
      <p:ext uri="{BB962C8B-B14F-4D97-AF65-F5344CB8AC3E}">
        <p14:creationId xmlns:p14="http://schemas.microsoft.com/office/powerpoint/2010/main" val="3828206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Nyní bych zde mohl mluvit o tradičních</a:t>
            </a:r>
            <a:r>
              <a:rPr lang="cs-CZ" baseline="0" dirty="0" smtClean="0"/>
              <a:t> </a:t>
            </a:r>
            <a:r>
              <a:rPr lang="cs-CZ" dirty="0" smtClean="0"/>
              <a:t>plynových hasících zařízení, která jistě mají své opodstatnění v památkově chráněných budovách, nicméně</a:t>
            </a:r>
            <a:r>
              <a:rPr lang="cs-CZ" baseline="0" dirty="0" smtClean="0"/>
              <a:t> spíše se zmíním o poměrně novém systému aktivní požární prevence, který je velmi vhodné aplikovat do ceněných kulturních prostor a sice jsou to systémy, které svou činností vůbec </a:t>
            </a:r>
            <a:r>
              <a:rPr lang="cs-CZ" b="1" baseline="0" dirty="0" smtClean="0"/>
              <a:t>nedovolí</a:t>
            </a:r>
            <a:r>
              <a:rPr lang="cs-CZ" baseline="0" dirty="0" smtClean="0"/>
              <a:t>, aby požár vznikl. Tyto systémy mají oproti všem ostatním hasícím systémům jednu výhodu: Tím, že požár nevznikne, se předchází nenávratným škodám na kulturním dědictví, které způsobí jak požár, který se rozvíjí, než jsou aktivovány hasící systémy a také škodám, které vzniknou samotným hasebním zásahem jak stabilních hasících zařízení, tak činností jednotek požární ochrany, mnohdy to jsou škody ještě významnější, že škody způsobené samotným požárem. Přestože existuje několik architektur řešení, všechna pracují na společném principu: a sice na snížení koncentrační úrovně kyslíku.</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17</a:t>
            </a:fld>
            <a:endParaRPr lang="cs-CZ"/>
          </a:p>
        </p:txBody>
      </p:sp>
    </p:spTree>
    <p:extLst>
      <p:ext uri="{BB962C8B-B14F-4D97-AF65-F5344CB8AC3E}">
        <p14:creationId xmlns:p14="http://schemas.microsoft.com/office/powerpoint/2010/main" val="2351799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Většinou se jedná o koncentrační</a:t>
            </a:r>
            <a:r>
              <a:rPr lang="cs-CZ" baseline="0" dirty="0" smtClean="0"/>
              <a:t> snížení kyslíku z atmosférických 21% na 15% , zároveň se zvýší v prostředí obsah dusíku, ostatně, jak vidíte na snímku. </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18</a:t>
            </a:fld>
            <a:endParaRPr lang="cs-CZ"/>
          </a:p>
        </p:txBody>
      </p:sp>
    </p:spTree>
    <p:extLst>
      <p:ext uri="{BB962C8B-B14F-4D97-AF65-F5344CB8AC3E}">
        <p14:creationId xmlns:p14="http://schemas.microsoft.com/office/powerpoint/2010/main" val="23517994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Systém může fungovat následovně: Čerstvý vzduch je kompresorem nasát a stlačen na tlak od 8 do 10 barů a ten je pak vháněn do generátoru dusíku. V generátoru vzduch prochází přes speciální dutá vlákna, kterými se v průběhu času </a:t>
            </a:r>
            <a:r>
              <a:rPr lang="cs-CZ" baseline="0" dirty="0" err="1" smtClean="0"/>
              <a:t>odfiltrovávají</a:t>
            </a:r>
            <a:r>
              <a:rPr lang="cs-CZ" baseline="0" dirty="0" smtClean="0"/>
              <a:t> jednotlivé složky plynů, ze kterých je atmosférický vzduch složen (podle jejich fyzikálních parametrů), až zůstane samotný dusík (ten totiž difunduje nejpomaleji). Vzniklý dusík je poté vháněn stále pod přetlakem do chráněného prostoru. </a:t>
            </a:r>
          </a:p>
          <a:p>
            <a:r>
              <a:rPr lang="cs-CZ" baseline="0" dirty="0" smtClean="0"/>
              <a:t>V těchto místnostech je kontinuálně měřena pomocí dvou nezávislých detektorů hladina kyslíku. Senzory jsou napojeny na řídící jednotku, která řídí celý systém a která také hlídá stanovenou koncentraci kyslíku a průběžně tedy uvádí do chodu celý systém podle situace (koncentrace), protože kyslík se přirozenou infiltrací do prostorů  dostává zpět. Žádný prostor není totiž dokonale těsný. Navíc se doporučuje instalace citlivých detektorů požáru. Celý systém pak je napojen na ústřednu elektrické požární signalizace, která provádí další opatření v případě vzniku požáru.</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19</a:t>
            </a:fld>
            <a:endParaRPr lang="cs-CZ"/>
          </a:p>
        </p:txBody>
      </p:sp>
    </p:spTree>
    <p:extLst>
      <p:ext uri="{BB962C8B-B14F-4D97-AF65-F5344CB8AC3E}">
        <p14:creationId xmlns:p14="http://schemas.microsoft.com/office/powerpoint/2010/main" val="23517994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Otázka, která</a:t>
            </a:r>
            <a:r>
              <a:rPr lang="cs-CZ" baseline="0" dirty="0" smtClean="0"/>
              <a:t> vyvstává je, zda je vůbec atmosféra s redukovaným množstvím kyslíku pro lidský organismus neškodná. Odpověď není jednoduchá. Nicméně odborné prameny přirovnávají pobyt v prostředí se sníženým množství kyslíku k pobytu v horách. Tak například 15%objemová koncentrace kyslíku co do množství kyslíku odpovídá asi kdybychom se ocitli na hoře vysoké 2700 </a:t>
            </a:r>
            <a:r>
              <a:rPr lang="cs-CZ" baseline="0" dirty="0" err="1" smtClean="0"/>
              <a:t>m.n.m</a:t>
            </a:r>
            <a:r>
              <a:rPr lang="cs-CZ" baseline="0" dirty="0" smtClean="0"/>
              <a:t>., což zdravý jedinec by neměl být problémy. Nicméně odborné prameny upozorňují, že tyto inertní koncentrace již leží v pásmu, kdy tělo vykazuje určité reakce na hypoxii, proto na těchto pracovištích musí být zaveden režimový vstup v závislosti na koncentraci O2, který upravuje např. délku pobytu zaměstnanců v prostředí se sníženým obsahem kyslíku.</a:t>
            </a:r>
          </a:p>
          <a:p>
            <a:r>
              <a:rPr lang="cs-CZ" baseline="0" dirty="0" smtClean="0"/>
              <a:t>Nicméně i když tento systém nemá návrhový standard ve smyslu norem EN ISO, jeho použití (u systému </a:t>
            </a:r>
            <a:r>
              <a:rPr lang="cs-CZ" baseline="0" dirty="0" err="1" smtClean="0"/>
              <a:t>OxyReduct</a:t>
            </a:r>
            <a:r>
              <a:rPr lang="cs-CZ" baseline="0" dirty="0" smtClean="0"/>
              <a:t>) je certifikováno autorizovanou osobou, konkrétně </a:t>
            </a:r>
            <a:r>
              <a:rPr lang="cs-CZ" baseline="0" dirty="0" err="1" smtClean="0"/>
              <a:t>Pavuzem</a:t>
            </a:r>
            <a:r>
              <a:rPr lang="cs-CZ" baseline="0" dirty="0" smtClean="0"/>
              <a:t> jako „</a:t>
            </a:r>
            <a:r>
              <a:rPr lang="cs-CZ" sz="1200" kern="1200" dirty="0" smtClean="0">
                <a:solidFill>
                  <a:schemeClr val="tx1"/>
                </a:solidFill>
                <a:effectLst/>
                <a:latin typeface="+mn-lt"/>
                <a:ea typeface="+mn-ea"/>
                <a:cs typeface="+mn-cs"/>
              </a:rPr>
              <a:t>PBZ </a:t>
            </a:r>
            <a:r>
              <a:rPr lang="cs-CZ" sz="1200" kern="1200" dirty="0" err="1" smtClean="0">
                <a:solidFill>
                  <a:schemeClr val="tx1"/>
                </a:solidFill>
                <a:effectLst/>
                <a:latin typeface="+mn-lt"/>
                <a:ea typeface="+mn-ea"/>
                <a:cs typeface="+mn-cs"/>
              </a:rPr>
              <a:t>snizujici</a:t>
            </a:r>
            <a:r>
              <a:rPr lang="cs-CZ" sz="1200" kern="1200" dirty="0" smtClean="0">
                <a:solidFill>
                  <a:schemeClr val="tx1"/>
                </a:solidFill>
                <a:effectLst/>
                <a:latin typeface="+mn-lt"/>
                <a:ea typeface="+mn-ea"/>
                <a:cs typeface="+mn-cs"/>
              </a:rPr>
              <a:t> trvale obsah </a:t>
            </a:r>
            <a:r>
              <a:rPr lang="cs-CZ" sz="1200" kern="1200" dirty="0" err="1" smtClean="0">
                <a:solidFill>
                  <a:schemeClr val="tx1"/>
                </a:solidFill>
                <a:effectLst/>
                <a:latin typeface="+mn-lt"/>
                <a:ea typeface="+mn-ea"/>
                <a:cs typeface="+mn-cs"/>
              </a:rPr>
              <a:t>kysliku</a:t>
            </a:r>
            <a:r>
              <a:rPr lang="cs-CZ" sz="1200" kern="1200" dirty="0" smtClean="0">
                <a:solidFill>
                  <a:schemeClr val="tx1"/>
                </a:solidFill>
                <a:effectLst/>
                <a:latin typeface="+mn-lt"/>
                <a:ea typeface="+mn-ea"/>
                <a:cs typeface="+mn-cs"/>
              </a:rPr>
              <a:t> k zamezeni vzniku </a:t>
            </a:r>
            <a:r>
              <a:rPr lang="cs-CZ" sz="1200" kern="1200" dirty="0" err="1" smtClean="0">
                <a:solidFill>
                  <a:schemeClr val="tx1"/>
                </a:solidFill>
                <a:effectLst/>
                <a:latin typeface="+mn-lt"/>
                <a:ea typeface="+mn-ea"/>
                <a:cs typeface="+mn-cs"/>
              </a:rPr>
              <a:t>pozaru</a:t>
            </a:r>
            <a:r>
              <a:rPr lang="cs-CZ" sz="1200" kern="1200" dirty="0" smtClean="0">
                <a:solidFill>
                  <a:schemeClr val="tx1"/>
                </a:solidFill>
                <a:effectLst/>
                <a:latin typeface="+mn-lt"/>
                <a:ea typeface="+mn-ea"/>
                <a:cs typeface="+mn-cs"/>
              </a:rPr>
              <a:t> nebo </a:t>
            </a:r>
            <a:r>
              <a:rPr lang="cs-CZ" sz="1200" kern="1200" dirty="0" err="1" smtClean="0">
                <a:solidFill>
                  <a:schemeClr val="tx1"/>
                </a:solidFill>
                <a:effectLst/>
                <a:latin typeface="+mn-lt"/>
                <a:ea typeface="+mn-ea"/>
                <a:cs typeface="+mn-cs"/>
              </a:rPr>
              <a:t>rozsireni</a:t>
            </a:r>
            <a:r>
              <a:rPr lang="cs-CZ" sz="1200" kern="1200" dirty="0" smtClean="0">
                <a:solidFill>
                  <a:schemeClr val="tx1"/>
                </a:solidFill>
                <a:effectLst/>
                <a:latin typeface="+mn-lt"/>
                <a:ea typeface="+mn-ea"/>
                <a:cs typeface="+mn-cs"/>
              </a:rPr>
              <a:t> </a:t>
            </a:r>
            <a:r>
              <a:rPr lang="cs-CZ" sz="1200" kern="1200" dirty="0" err="1" smtClean="0">
                <a:solidFill>
                  <a:schemeClr val="tx1"/>
                </a:solidFill>
                <a:effectLst/>
                <a:latin typeface="+mn-lt"/>
                <a:ea typeface="+mn-ea"/>
                <a:cs typeface="+mn-cs"/>
              </a:rPr>
              <a:t>pozaru</a:t>
            </a:r>
            <a:r>
              <a:rPr lang="cs-CZ" sz="1200" kern="1200" dirty="0" smtClean="0">
                <a:solidFill>
                  <a:schemeClr val="tx1"/>
                </a:solidFill>
                <a:effectLst/>
                <a:latin typeface="+mn-lt"/>
                <a:ea typeface="+mn-ea"/>
                <a:cs typeface="+mn-cs"/>
              </a:rPr>
              <a:t> v </a:t>
            </a:r>
            <a:r>
              <a:rPr lang="cs-CZ" sz="1200" kern="1200" dirty="0" err="1" smtClean="0">
                <a:solidFill>
                  <a:schemeClr val="tx1"/>
                </a:solidFill>
                <a:effectLst/>
                <a:latin typeface="+mn-lt"/>
                <a:ea typeface="+mn-ea"/>
                <a:cs typeface="+mn-cs"/>
              </a:rPr>
              <a:t>chranenem</a:t>
            </a:r>
            <a:r>
              <a:rPr lang="cs-CZ" sz="1200" kern="1200" dirty="0" smtClean="0">
                <a:solidFill>
                  <a:schemeClr val="tx1"/>
                </a:solidFill>
                <a:effectLst/>
                <a:latin typeface="+mn-lt"/>
                <a:ea typeface="+mn-ea"/>
                <a:cs typeface="+mn-cs"/>
              </a:rPr>
              <a:t> </a:t>
            </a:r>
            <a:r>
              <a:rPr lang="cs-CZ" sz="1200" kern="1200" dirty="0" err="1" smtClean="0">
                <a:solidFill>
                  <a:schemeClr val="tx1"/>
                </a:solidFill>
                <a:effectLst/>
                <a:latin typeface="+mn-lt"/>
                <a:ea typeface="+mn-ea"/>
                <a:cs typeface="+mn-cs"/>
              </a:rPr>
              <a:t>useku</a:t>
            </a:r>
            <a:r>
              <a:rPr lang="cs-CZ" sz="1200" kern="1200" dirty="0" smtClean="0">
                <a:solidFill>
                  <a:schemeClr val="tx1"/>
                </a:solidFill>
                <a:effectLst/>
                <a:latin typeface="+mn-lt"/>
                <a:ea typeface="+mn-ea"/>
                <a:cs typeface="+mn-cs"/>
              </a:rPr>
              <a:t>, </a:t>
            </a:r>
            <a:r>
              <a:rPr lang="cs-CZ" sz="1200" kern="1200" dirty="0" err="1" smtClean="0">
                <a:solidFill>
                  <a:schemeClr val="tx1"/>
                </a:solidFill>
                <a:effectLst/>
                <a:latin typeface="+mn-lt"/>
                <a:ea typeface="+mn-ea"/>
                <a:cs typeface="+mn-cs"/>
              </a:rPr>
              <a:t>system</a:t>
            </a:r>
            <a:r>
              <a:rPr lang="cs-CZ" sz="1200" kern="1200" dirty="0" smtClean="0">
                <a:solidFill>
                  <a:schemeClr val="tx1"/>
                </a:solidFill>
                <a:effectLst/>
                <a:latin typeface="+mn-lt"/>
                <a:ea typeface="+mn-ea"/>
                <a:cs typeface="+mn-cs"/>
              </a:rPr>
              <a:t> </a:t>
            </a:r>
            <a:r>
              <a:rPr lang="cs-CZ" sz="1200" kern="1200" dirty="0" err="1" smtClean="0">
                <a:solidFill>
                  <a:schemeClr val="tx1"/>
                </a:solidFill>
                <a:effectLst/>
                <a:latin typeface="+mn-lt"/>
                <a:ea typeface="+mn-ea"/>
                <a:cs typeface="+mn-cs"/>
              </a:rPr>
              <a:t>aktivni</a:t>
            </a:r>
            <a:r>
              <a:rPr lang="cs-CZ" sz="1200" kern="1200" dirty="0" smtClean="0">
                <a:solidFill>
                  <a:schemeClr val="tx1"/>
                </a:solidFill>
                <a:effectLst/>
                <a:latin typeface="+mn-lt"/>
                <a:ea typeface="+mn-ea"/>
                <a:cs typeface="+mn-cs"/>
              </a:rPr>
              <a:t> </a:t>
            </a:r>
            <a:r>
              <a:rPr lang="cs-CZ" sz="1200" kern="1200" dirty="0" err="1" smtClean="0">
                <a:solidFill>
                  <a:schemeClr val="tx1"/>
                </a:solidFill>
                <a:effectLst/>
                <a:latin typeface="+mn-lt"/>
                <a:ea typeface="+mn-ea"/>
                <a:cs typeface="+mn-cs"/>
              </a:rPr>
              <a:t>požarni</a:t>
            </a:r>
            <a:r>
              <a:rPr lang="cs-CZ" sz="1200" kern="1200" dirty="0" smtClean="0">
                <a:solidFill>
                  <a:schemeClr val="tx1"/>
                </a:solidFill>
                <a:effectLst/>
                <a:latin typeface="+mn-lt"/>
                <a:ea typeface="+mn-ea"/>
                <a:cs typeface="+mn-cs"/>
              </a:rPr>
              <a:t> prevence.</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20</a:t>
            </a:fld>
            <a:endParaRPr lang="cs-CZ"/>
          </a:p>
        </p:txBody>
      </p:sp>
    </p:spTree>
    <p:extLst>
      <p:ext uri="{BB962C8B-B14F-4D97-AF65-F5344CB8AC3E}">
        <p14:creationId xmlns:p14="http://schemas.microsoft.com/office/powerpoint/2010/main" val="23517994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Mých 20 minut na tomto pódiu se již nachýlilo ke konci.</a:t>
            </a:r>
            <a:r>
              <a:rPr lang="cs-CZ" baseline="0" dirty="0" smtClean="0"/>
              <a:t> Cílem této </a:t>
            </a:r>
            <a:r>
              <a:rPr lang="cs-CZ" baseline="0" dirty="0" err="1" smtClean="0"/>
              <a:t>minipřednášky</a:t>
            </a:r>
            <a:r>
              <a:rPr lang="cs-CZ" baseline="0" dirty="0" smtClean="0"/>
              <a:t> nebylo vyjmenovat všechna PBZ, která mají své uplatnění v památkově chráněných prostorech, tato problematika je velmi rozsáhlá,  nýbrž pouze vypíchnout to, podle mého názoru, co v posledních letech nejzajímavěji ovlivnilo a zvýšilo požární bezpečnost památkových objektů, protože památky, máme jenom jedny. Děkuji </a:t>
            </a:r>
            <a:r>
              <a:rPr lang="cs-CZ" baseline="0" smtClean="0"/>
              <a:t>za pozornost.</a:t>
            </a:r>
            <a:endParaRPr lang="cs-CZ" dirty="0"/>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21</a:t>
            </a:fld>
            <a:endParaRPr lang="cs-CZ"/>
          </a:p>
        </p:txBody>
      </p:sp>
    </p:spTree>
    <p:extLst>
      <p:ext uri="{BB962C8B-B14F-4D97-AF65-F5344CB8AC3E}">
        <p14:creationId xmlns:p14="http://schemas.microsoft.com/office/powerpoint/2010/main" val="23517994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E856060-EF6D-4DFA-9BCF-8127F1CF6E1D}" type="slidenum">
              <a:rPr lang="cs-CZ" smtClean="0"/>
              <a:t>22</a:t>
            </a:fld>
            <a:endParaRPr lang="cs-CZ"/>
          </a:p>
        </p:txBody>
      </p:sp>
    </p:spTree>
    <p:extLst>
      <p:ext uri="{BB962C8B-B14F-4D97-AF65-F5344CB8AC3E}">
        <p14:creationId xmlns:p14="http://schemas.microsoft.com/office/powerpoint/2010/main" val="1122001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959FDBD6-A3B3-4E2C-BB19-7CEE0B30210F}" type="datetimeFigureOut">
              <a:rPr lang="cs-CZ" smtClean="0"/>
              <a:t>20.5.2013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8534959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9FDBD6-A3B3-4E2C-BB19-7CEE0B30210F}" type="datetimeFigureOut">
              <a:rPr lang="cs-CZ" smtClean="0"/>
              <a:t>20.5.2013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103450968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959FDBD6-A3B3-4E2C-BB19-7CEE0B30210F}" type="datetimeFigureOut">
              <a:rPr lang="cs-CZ" smtClean="0"/>
              <a:t>20.5.2013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4118634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959FDBD6-A3B3-4E2C-BB19-7CEE0B30210F}" type="datetimeFigureOut">
              <a:rPr lang="cs-CZ" smtClean="0"/>
              <a:t>20.5.2013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3189009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959FDBD6-A3B3-4E2C-BB19-7CEE0B30210F}" type="datetimeFigureOut">
              <a:rPr lang="cs-CZ" smtClean="0"/>
              <a:t>20.5.2013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3367905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959FDBD6-A3B3-4E2C-BB19-7CEE0B30210F}" type="datetimeFigureOut">
              <a:rPr lang="cs-CZ" smtClean="0"/>
              <a:t>20.5.2013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1027728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59FDBD6-A3B3-4E2C-BB19-7CEE0B30210F}" type="datetimeFigureOut">
              <a:rPr lang="cs-CZ" smtClean="0"/>
              <a:t>20.5.2013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12877286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959FDBD6-A3B3-4E2C-BB19-7CEE0B30210F}" type="datetimeFigureOut">
              <a:rPr lang="cs-CZ" smtClean="0"/>
              <a:t>20.5.2013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785048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959FDBD6-A3B3-4E2C-BB19-7CEE0B30210F}" type="datetimeFigureOut">
              <a:rPr lang="cs-CZ" smtClean="0"/>
              <a:t>20.5.2013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4176204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9FDBD6-A3B3-4E2C-BB19-7CEE0B30210F}" type="datetimeFigureOut">
              <a:rPr lang="cs-CZ" smtClean="0"/>
              <a:t>20.5.2013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2976870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9FDBD6-A3B3-4E2C-BB19-7CEE0B30210F}" type="datetimeFigureOut">
              <a:rPr lang="cs-CZ" smtClean="0"/>
              <a:t>20.5.2013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2CD53CB-6530-4E7A-A4C5-FCA7E3EEC91D}" type="slidenum">
              <a:rPr lang="cs-CZ" smtClean="0"/>
              <a:t>‹#›</a:t>
            </a:fld>
            <a:endParaRPr lang="cs-CZ"/>
          </a:p>
        </p:txBody>
      </p:sp>
    </p:spTree>
    <p:extLst>
      <p:ext uri="{BB962C8B-B14F-4D97-AF65-F5344CB8AC3E}">
        <p14:creationId xmlns:p14="http://schemas.microsoft.com/office/powerpoint/2010/main" val="391186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9FDBD6-A3B3-4E2C-BB19-7CEE0B30210F}" type="datetimeFigureOut">
              <a:rPr lang="cs-CZ" smtClean="0"/>
              <a:t>20.5.2013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CD53CB-6530-4E7A-A4C5-FCA7E3EEC91D}" type="slidenum">
              <a:rPr lang="cs-CZ" smtClean="0"/>
              <a:t>‹#›</a:t>
            </a:fld>
            <a:endParaRPr lang="cs-CZ"/>
          </a:p>
        </p:txBody>
      </p:sp>
    </p:spTree>
    <p:extLst>
      <p:ext uri="{BB962C8B-B14F-4D97-AF65-F5344CB8AC3E}">
        <p14:creationId xmlns:p14="http://schemas.microsoft.com/office/powerpoint/2010/main" val="26556546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gif"/><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chart" Target="../charts/chart1.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5000" r="-15000"/>
          </a:stretch>
        </a:blipFill>
        <a:effectLst/>
      </p:bgPr>
    </p:bg>
    <p:spTree>
      <p:nvGrpSpPr>
        <p:cNvPr id="1" name=""/>
        <p:cNvGrpSpPr/>
        <p:nvPr/>
      </p:nvGrpSpPr>
      <p:grpSpPr>
        <a:xfrm>
          <a:off x="0" y="0"/>
          <a:ext cx="0" cy="0"/>
          <a:chOff x="0" y="0"/>
          <a:chExt cx="0" cy="0"/>
        </a:xfrm>
      </p:grpSpPr>
      <p:sp>
        <p:nvSpPr>
          <p:cNvPr id="3" name="Obdélník 2"/>
          <p:cNvSpPr/>
          <p:nvPr/>
        </p:nvSpPr>
        <p:spPr>
          <a:xfrm>
            <a:off x="0" y="0"/>
            <a:ext cx="9144000" cy="1124744"/>
          </a:xfrm>
          <a:prstGeom prst="rect">
            <a:avLst/>
          </a:prstGeom>
          <a:solidFill>
            <a:schemeClr val="accent5">
              <a:lumMod val="20000"/>
              <a:lumOff val="8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077" name="Rectangle 2"/>
          <p:cNvSpPr>
            <a:spLocks noGrp="1" noChangeArrowheads="1"/>
          </p:cNvSpPr>
          <p:nvPr>
            <p:ph type="ctrTitle"/>
          </p:nvPr>
        </p:nvSpPr>
        <p:spPr>
          <a:xfrm>
            <a:off x="725488" y="2708275"/>
            <a:ext cx="7772400" cy="1470025"/>
          </a:xfrm>
        </p:spPr>
        <p:txBody>
          <a:bodyPr>
            <a:noAutofit/>
          </a:bodyPr>
          <a:lstStyle/>
          <a:p>
            <a:pPr eaLnBrk="1" hangingPunct="1"/>
            <a:r>
              <a:rPr lang="cs-CZ" sz="4800" b="1" dirty="0" smtClean="0"/>
              <a:t>Aktivní požární prevence památkových objektů</a:t>
            </a:r>
          </a:p>
        </p:txBody>
      </p:sp>
      <p:pic>
        <p:nvPicPr>
          <p:cNvPr id="5130" name="Picture 16" descr="Z:\Lucak\znak_transparen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450" y="279400"/>
            <a:ext cx="585788"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Přímá spojnice 4"/>
          <p:cNvCxnSpPr/>
          <p:nvPr/>
        </p:nvCxnSpPr>
        <p:spPr>
          <a:xfrm>
            <a:off x="1258888" y="155575"/>
            <a:ext cx="0" cy="812800"/>
          </a:xfrm>
          <a:prstGeom prst="line">
            <a:avLst/>
          </a:prstGeom>
          <a:ln w="19050">
            <a:solidFill>
              <a:schemeClr val="accent2">
                <a:lumMod val="50000"/>
              </a:schemeClr>
            </a:solidFill>
          </a:ln>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080" name="TextovéPole 5"/>
          <p:cNvSpPr txBox="1">
            <a:spLocks noChangeArrowheads="1"/>
          </p:cNvSpPr>
          <p:nvPr/>
        </p:nvSpPr>
        <p:spPr bwMode="auto">
          <a:xfrm>
            <a:off x="1692275" y="152400"/>
            <a:ext cx="5616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cs-CZ" sz="1400" b="1" dirty="0"/>
              <a:t>Střední odborná škola požární ochrany a Vyšší odborná škola požární ochrany ve Frýdku-Místku</a:t>
            </a:r>
          </a:p>
          <a:p>
            <a:pPr algn="ctr" eaLnBrk="1" hangingPunct="1"/>
            <a:endParaRPr lang="cs-CZ" sz="1400" dirty="0"/>
          </a:p>
          <a:p>
            <a:pPr algn="ctr" eaLnBrk="1" hangingPunct="1"/>
            <a:r>
              <a:rPr lang="cs-CZ" sz="1400" b="1" dirty="0"/>
              <a:t>Hasičský záchranný sbor ČR</a:t>
            </a:r>
          </a:p>
        </p:txBody>
      </p:sp>
      <p:cxnSp>
        <p:nvCxnSpPr>
          <p:cNvPr id="11" name="Přímá spojnice 10"/>
          <p:cNvCxnSpPr/>
          <p:nvPr/>
        </p:nvCxnSpPr>
        <p:spPr>
          <a:xfrm>
            <a:off x="3132138" y="765175"/>
            <a:ext cx="2592387" cy="0"/>
          </a:xfrm>
          <a:prstGeom prst="line">
            <a:avLst/>
          </a:prstGeom>
          <a:ln w="1905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Přímá spojnice 17"/>
          <p:cNvCxnSpPr/>
          <p:nvPr/>
        </p:nvCxnSpPr>
        <p:spPr>
          <a:xfrm>
            <a:off x="8074025" y="152400"/>
            <a:ext cx="0" cy="812800"/>
          </a:xfrm>
          <a:prstGeom prst="line">
            <a:avLst/>
          </a:prstGeom>
          <a:ln w="19050">
            <a:solidFill>
              <a:schemeClr val="accent2">
                <a:lumMod val="50000"/>
              </a:schemeClr>
            </a:solidFill>
          </a:ln>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3" name="Přímá spojnice 12"/>
          <p:cNvCxnSpPr/>
          <p:nvPr/>
        </p:nvCxnSpPr>
        <p:spPr>
          <a:xfrm>
            <a:off x="2303463" y="2420938"/>
            <a:ext cx="4392612" cy="0"/>
          </a:xfrm>
          <a:prstGeom prst="line">
            <a:avLst/>
          </a:prstGeom>
          <a:ln w="38100">
            <a:solidFill>
              <a:schemeClr val="accent4">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1" name="Přímá spojnice 20"/>
          <p:cNvCxnSpPr/>
          <p:nvPr/>
        </p:nvCxnSpPr>
        <p:spPr>
          <a:xfrm>
            <a:off x="2365375" y="4508500"/>
            <a:ext cx="4392613" cy="0"/>
          </a:xfrm>
          <a:prstGeom prst="line">
            <a:avLst/>
          </a:prstGeom>
          <a:ln w="38100">
            <a:solidFill>
              <a:schemeClr val="accent4">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085" name="TextovéPole 13"/>
          <p:cNvSpPr txBox="1">
            <a:spLocks noChangeArrowheads="1"/>
          </p:cNvSpPr>
          <p:nvPr/>
        </p:nvSpPr>
        <p:spPr bwMode="auto">
          <a:xfrm>
            <a:off x="1547813" y="4652963"/>
            <a:ext cx="640873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cs-CZ" sz="2000" b="1" i="1" dirty="0" err="1" smtClean="0"/>
              <a:t>Pyromeeting</a:t>
            </a:r>
            <a:r>
              <a:rPr lang="cs-CZ" sz="2000" b="1" i="1" dirty="0" smtClean="0"/>
              <a:t> 2013</a:t>
            </a:r>
            <a:endParaRPr lang="cs-CZ" sz="2000" b="1" i="1" dirty="0"/>
          </a:p>
          <a:p>
            <a:pPr algn="ctr" eaLnBrk="1" hangingPunct="1"/>
            <a:r>
              <a:rPr lang="cs-CZ" sz="2000" b="1" i="1" dirty="0" smtClean="0"/>
              <a:t>Brno</a:t>
            </a:r>
          </a:p>
          <a:p>
            <a:pPr algn="ctr" eaLnBrk="1" hangingPunct="1"/>
            <a:r>
              <a:rPr lang="cs-CZ" sz="2000" b="1" i="1" dirty="0"/>
              <a:t>p</a:t>
            </a:r>
            <a:r>
              <a:rPr lang="cs-CZ" sz="2000" b="1" i="1" dirty="0" smtClean="0"/>
              <a:t>plk. Ing. Marek Hütter</a:t>
            </a:r>
            <a:endParaRPr lang="cs-CZ" sz="2000" b="1" i="1" dirty="0"/>
          </a:p>
        </p:txBody>
      </p:sp>
      <p:pic>
        <p:nvPicPr>
          <p:cNvPr id="3081" name="Picture 9" descr="http://hasici.dolniujezd.cz/images/znaky/znak-hzs_novy.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6913" y="211138"/>
            <a:ext cx="5016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95121" y="5747043"/>
            <a:ext cx="665177" cy="6993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181465" y="5664662"/>
            <a:ext cx="864096"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4164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5130"/>
                                        </p:tgtEl>
                                        <p:attrNameLst>
                                          <p:attrName>style.visibility</p:attrName>
                                        </p:attrNameLst>
                                      </p:cBhvr>
                                      <p:to>
                                        <p:strVal val="visible"/>
                                      </p:to>
                                    </p:set>
                                    <p:animEffect transition="in" filter="fade">
                                      <p:cBhvr>
                                        <p:cTn id="7" dur="500"/>
                                        <p:tgtEl>
                                          <p:spTgt spid="5130"/>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3081"/>
                                        </p:tgtEl>
                                        <p:attrNameLst>
                                          <p:attrName>style.visibility</p:attrName>
                                        </p:attrNameLst>
                                      </p:cBhvr>
                                      <p:to>
                                        <p:strVal val="visible"/>
                                      </p:to>
                                    </p:set>
                                    <p:animEffect transition="in" filter="fade">
                                      <p:cBhvr>
                                        <p:cTn id="11" dur="500"/>
                                        <p:tgtEl>
                                          <p:spTgt spid="30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3672" y="4584721"/>
            <a:ext cx="48768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ovéPole 2"/>
          <p:cNvSpPr txBox="1"/>
          <p:nvPr/>
        </p:nvSpPr>
        <p:spPr>
          <a:xfrm>
            <a:off x="482289" y="1844824"/>
            <a:ext cx="8248631" cy="1569660"/>
          </a:xfrm>
          <a:prstGeom prst="rect">
            <a:avLst/>
          </a:prstGeom>
          <a:noFill/>
        </p:spPr>
        <p:txBody>
          <a:bodyPr wrap="square" rtlCol="0">
            <a:spAutoFit/>
          </a:bodyPr>
          <a:lstStyle/>
          <a:p>
            <a:pPr marL="457200" indent="-457200">
              <a:buFont typeface="Arial" pitchFamily="34" charset="0"/>
              <a:buChar char="•"/>
            </a:pPr>
            <a:r>
              <a:rPr lang="cs-CZ" sz="3200" dirty="0" smtClean="0"/>
              <a:t>Pojem aktivní požární prevence</a:t>
            </a:r>
          </a:p>
          <a:p>
            <a:pPr marL="457200" indent="-457200">
              <a:buFont typeface="Arial" pitchFamily="34" charset="0"/>
              <a:buChar char="•"/>
            </a:pPr>
            <a:r>
              <a:rPr lang="cs-CZ" sz="3200" dirty="0"/>
              <a:t>N</a:t>
            </a:r>
            <a:r>
              <a:rPr lang="cs-CZ" sz="3200" dirty="0" smtClean="0"/>
              <a:t>utnost instalace aktivních požárně bezpečnostních zařízení</a:t>
            </a:r>
            <a:endParaRPr lang="cs-CZ" sz="3200" dirty="0"/>
          </a:p>
        </p:txBody>
      </p:sp>
      <p:sp>
        <p:nvSpPr>
          <p:cNvPr id="4" name="TextovéPole 3"/>
          <p:cNvSpPr txBox="1"/>
          <p:nvPr/>
        </p:nvSpPr>
        <p:spPr>
          <a:xfrm>
            <a:off x="1367728" y="441107"/>
            <a:ext cx="6336873" cy="769441"/>
          </a:xfrm>
          <a:prstGeom prst="rect">
            <a:avLst/>
          </a:prstGeom>
          <a:noFill/>
        </p:spPr>
        <p:txBody>
          <a:bodyPr wrap="square" rtlCol="0">
            <a:spAutoFit/>
          </a:bodyPr>
          <a:lstStyle/>
          <a:p>
            <a:pPr algn="ctr"/>
            <a:r>
              <a:rPr lang="cs-CZ" sz="4400" dirty="0" smtClean="0"/>
              <a:t>Úvod</a:t>
            </a:r>
            <a:endParaRPr lang="cs-CZ" sz="4400" dirty="0"/>
          </a:p>
        </p:txBody>
      </p:sp>
      <p:cxnSp>
        <p:nvCxnSpPr>
          <p:cNvPr id="6" name="Přímá spojnice 5"/>
          <p:cNvCxnSpPr/>
          <p:nvPr/>
        </p:nvCxnSpPr>
        <p:spPr>
          <a:xfrm>
            <a:off x="2195904" y="1340768"/>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1506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23" y="910228"/>
            <a:ext cx="9161640" cy="5527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467544" y="260648"/>
            <a:ext cx="8208912" cy="461665"/>
          </a:xfrm>
          <a:prstGeom prst="rect">
            <a:avLst/>
          </a:prstGeom>
          <a:noFill/>
        </p:spPr>
        <p:txBody>
          <a:bodyPr wrap="square" rtlCol="0">
            <a:spAutoFit/>
          </a:bodyPr>
          <a:lstStyle/>
          <a:p>
            <a:pPr algn="ctr"/>
            <a:r>
              <a:rPr lang="cs-CZ" sz="2400" b="1" dirty="0" smtClean="0"/>
              <a:t>Požár knihovny Anny Amálie (2004)</a:t>
            </a:r>
            <a:endParaRPr lang="cs-CZ" sz="2400" b="1" dirty="0"/>
          </a:p>
        </p:txBody>
      </p:sp>
      <p:sp>
        <p:nvSpPr>
          <p:cNvPr id="6" name="TextovéPole 5"/>
          <p:cNvSpPr txBox="1"/>
          <p:nvPr/>
        </p:nvSpPr>
        <p:spPr>
          <a:xfrm>
            <a:off x="-31778" y="6381328"/>
            <a:ext cx="5616624" cy="307777"/>
          </a:xfrm>
          <a:prstGeom prst="rect">
            <a:avLst/>
          </a:prstGeom>
          <a:noFill/>
        </p:spPr>
        <p:txBody>
          <a:bodyPr wrap="square" rtlCol="0">
            <a:spAutoFit/>
          </a:bodyPr>
          <a:lstStyle/>
          <a:p>
            <a:r>
              <a:rPr lang="cs-CZ" sz="1400" dirty="0"/>
              <a:t>Zdroj: </a:t>
            </a:r>
            <a:r>
              <a:rPr lang="cs-CZ" sz="1400" dirty="0" err="1" smtClean="0"/>
              <a:t>Brandschutzspezial</a:t>
            </a:r>
            <a:r>
              <a:rPr lang="cs-CZ" sz="1400" dirty="0" smtClean="0"/>
              <a:t>, BVFA 2010</a:t>
            </a:r>
            <a:endParaRPr lang="cs-CZ" sz="1400" dirty="0"/>
          </a:p>
        </p:txBody>
      </p:sp>
    </p:spTree>
    <p:extLst>
      <p:ext uri="{BB962C8B-B14F-4D97-AF65-F5344CB8AC3E}">
        <p14:creationId xmlns:p14="http://schemas.microsoft.com/office/powerpoint/2010/main" val="61687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237" y="428625"/>
            <a:ext cx="5172075" cy="300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7637" y="3455707"/>
            <a:ext cx="5172075"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323528" y="6258798"/>
            <a:ext cx="5616624" cy="307777"/>
          </a:xfrm>
          <a:prstGeom prst="rect">
            <a:avLst/>
          </a:prstGeom>
          <a:noFill/>
        </p:spPr>
        <p:txBody>
          <a:bodyPr wrap="square" rtlCol="0">
            <a:spAutoFit/>
          </a:bodyPr>
          <a:lstStyle/>
          <a:p>
            <a:r>
              <a:rPr lang="cs-CZ" sz="1400" dirty="0"/>
              <a:t>Zdroj: </a:t>
            </a:r>
            <a:r>
              <a:rPr lang="cs-CZ" sz="1400" dirty="0" err="1" smtClean="0"/>
              <a:t>Brandschutzspezial</a:t>
            </a:r>
            <a:r>
              <a:rPr lang="cs-CZ" sz="1400" dirty="0" smtClean="0"/>
              <a:t>, BVFA 2010</a:t>
            </a:r>
            <a:endParaRPr lang="cs-CZ" sz="1400" dirty="0"/>
          </a:p>
        </p:txBody>
      </p:sp>
    </p:spTree>
    <p:extLst>
      <p:ext uri="{BB962C8B-B14F-4D97-AF65-F5344CB8AC3E}">
        <p14:creationId xmlns:p14="http://schemas.microsoft.com/office/powerpoint/2010/main" val="61687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3672" y="4584721"/>
            <a:ext cx="48768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ovéPole 2"/>
          <p:cNvSpPr txBox="1"/>
          <p:nvPr/>
        </p:nvSpPr>
        <p:spPr>
          <a:xfrm>
            <a:off x="456959" y="1844824"/>
            <a:ext cx="8248631" cy="4770537"/>
          </a:xfrm>
          <a:prstGeom prst="rect">
            <a:avLst/>
          </a:prstGeom>
          <a:noFill/>
        </p:spPr>
        <p:txBody>
          <a:bodyPr wrap="square" rtlCol="0">
            <a:spAutoFit/>
          </a:bodyPr>
          <a:lstStyle/>
          <a:p>
            <a:pPr marL="457200" indent="-457200">
              <a:buFont typeface="Arial" pitchFamily="34" charset="0"/>
              <a:buChar char="•"/>
            </a:pPr>
            <a:r>
              <a:rPr lang="cs-CZ" sz="3200" dirty="0"/>
              <a:t>P</a:t>
            </a:r>
            <a:r>
              <a:rPr lang="cs-CZ" sz="3200" dirty="0" smtClean="0"/>
              <a:t>ojem aktivní požární prevence</a:t>
            </a:r>
          </a:p>
          <a:p>
            <a:pPr marL="457200" indent="-457200">
              <a:buFont typeface="Arial" pitchFamily="34" charset="0"/>
              <a:buChar char="•"/>
            </a:pPr>
            <a:r>
              <a:rPr lang="cs-CZ" sz="3200" dirty="0"/>
              <a:t>N</a:t>
            </a:r>
            <a:r>
              <a:rPr lang="cs-CZ" sz="3200" dirty="0" smtClean="0"/>
              <a:t>utnost instalace aktivních požárně bezpečnostních zařízení</a:t>
            </a:r>
          </a:p>
          <a:p>
            <a:pPr marL="457200" indent="-457200">
              <a:buFont typeface="Arial" pitchFamily="34" charset="0"/>
              <a:buChar char="•"/>
            </a:pPr>
            <a:r>
              <a:rPr lang="cs-CZ" sz="3200" dirty="0"/>
              <a:t>P</a:t>
            </a:r>
            <a:r>
              <a:rPr lang="cs-CZ" sz="3200" dirty="0" smtClean="0"/>
              <a:t>otřeba respektovat specifika historických prostor</a:t>
            </a:r>
          </a:p>
          <a:p>
            <a:pPr marL="457200" indent="-457200">
              <a:buFont typeface="Arial" pitchFamily="34" charset="0"/>
              <a:buChar char="•"/>
            </a:pPr>
            <a:r>
              <a:rPr lang="cs-CZ" sz="3200" dirty="0"/>
              <a:t>V</a:t>
            </a:r>
            <a:r>
              <a:rPr lang="cs-CZ" sz="3200" dirty="0" smtClean="0"/>
              <a:t>hodnost požárně bezpečnostního zařízení</a:t>
            </a:r>
          </a:p>
          <a:p>
            <a:pPr marL="457200" indent="-457200">
              <a:buFont typeface="Arial" pitchFamily="34" charset="0"/>
              <a:buChar char="•"/>
            </a:pPr>
            <a:endParaRPr lang="cs-CZ" sz="2800" dirty="0" smtClean="0"/>
          </a:p>
          <a:p>
            <a:endParaRPr lang="cs-CZ" sz="2800" dirty="0" smtClean="0"/>
          </a:p>
          <a:p>
            <a:endParaRPr lang="cs-CZ" sz="2800" dirty="0" smtClean="0"/>
          </a:p>
          <a:p>
            <a:pPr marL="457200" indent="-457200">
              <a:buFont typeface="Arial" pitchFamily="34" charset="0"/>
              <a:buChar char="•"/>
            </a:pPr>
            <a:endParaRPr lang="cs-CZ" sz="2800" dirty="0"/>
          </a:p>
        </p:txBody>
      </p:sp>
      <p:sp>
        <p:nvSpPr>
          <p:cNvPr id="4" name="TextovéPole 3"/>
          <p:cNvSpPr txBox="1"/>
          <p:nvPr/>
        </p:nvSpPr>
        <p:spPr>
          <a:xfrm>
            <a:off x="1367728" y="441107"/>
            <a:ext cx="6336873" cy="769441"/>
          </a:xfrm>
          <a:prstGeom prst="rect">
            <a:avLst/>
          </a:prstGeom>
          <a:noFill/>
        </p:spPr>
        <p:txBody>
          <a:bodyPr wrap="square" rtlCol="0">
            <a:spAutoFit/>
          </a:bodyPr>
          <a:lstStyle/>
          <a:p>
            <a:pPr algn="ctr"/>
            <a:r>
              <a:rPr lang="cs-CZ" sz="4400" dirty="0" smtClean="0"/>
              <a:t>Úvod</a:t>
            </a:r>
            <a:endParaRPr lang="cs-CZ" sz="4400" dirty="0"/>
          </a:p>
        </p:txBody>
      </p:sp>
      <p:cxnSp>
        <p:nvCxnSpPr>
          <p:cNvPr id="6" name="Přímá spojnice 5"/>
          <p:cNvCxnSpPr/>
          <p:nvPr/>
        </p:nvCxnSpPr>
        <p:spPr>
          <a:xfrm>
            <a:off x="2195904" y="1340768"/>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3733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p:cNvSpPr txBox="1"/>
          <p:nvPr/>
        </p:nvSpPr>
        <p:spPr>
          <a:xfrm>
            <a:off x="1367728" y="441107"/>
            <a:ext cx="6336873" cy="769441"/>
          </a:xfrm>
          <a:prstGeom prst="rect">
            <a:avLst/>
          </a:prstGeom>
          <a:noFill/>
        </p:spPr>
        <p:txBody>
          <a:bodyPr wrap="square" rtlCol="0">
            <a:spAutoFit/>
          </a:bodyPr>
          <a:lstStyle/>
          <a:p>
            <a:pPr algn="ctr"/>
            <a:r>
              <a:rPr lang="cs-CZ" sz="4400" dirty="0" smtClean="0"/>
              <a:t>NASÁVACÍ HLÁSIČE</a:t>
            </a:r>
            <a:endParaRPr lang="cs-CZ" sz="4400" dirty="0"/>
          </a:p>
        </p:txBody>
      </p:sp>
      <p:sp>
        <p:nvSpPr>
          <p:cNvPr id="6" name="Obdélník 5"/>
          <p:cNvSpPr/>
          <p:nvPr/>
        </p:nvSpPr>
        <p:spPr>
          <a:xfrm>
            <a:off x="611560" y="2276872"/>
            <a:ext cx="4752528" cy="2880320"/>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5360283" y="2276872"/>
            <a:ext cx="2701109" cy="2880320"/>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ln w="38100">
                <a:solidFill>
                  <a:schemeClr val="tx1"/>
                </a:solidFill>
              </a:ln>
              <a:noFill/>
            </a:endParaRPr>
          </a:p>
        </p:txBody>
      </p:sp>
      <p:sp>
        <p:nvSpPr>
          <p:cNvPr id="8" name="TextovéPole 7"/>
          <p:cNvSpPr txBox="1"/>
          <p:nvPr/>
        </p:nvSpPr>
        <p:spPr>
          <a:xfrm>
            <a:off x="621191" y="4787860"/>
            <a:ext cx="2988248" cy="369332"/>
          </a:xfrm>
          <a:prstGeom prst="rect">
            <a:avLst/>
          </a:prstGeom>
          <a:noFill/>
        </p:spPr>
        <p:txBody>
          <a:bodyPr wrap="square" rtlCol="0">
            <a:spAutoFit/>
          </a:bodyPr>
          <a:lstStyle/>
          <a:p>
            <a:r>
              <a:rPr lang="cs-CZ" dirty="0" smtClean="0"/>
              <a:t>CHRÁNĚNÝ PROSTOR</a:t>
            </a:r>
            <a:endParaRPr lang="cs-CZ" dirty="0"/>
          </a:p>
        </p:txBody>
      </p:sp>
      <p:cxnSp>
        <p:nvCxnSpPr>
          <p:cNvPr id="11" name="Přímá spojnice 10"/>
          <p:cNvCxnSpPr/>
          <p:nvPr/>
        </p:nvCxnSpPr>
        <p:spPr>
          <a:xfrm>
            <a:off x="1367728" y="2550404"/>
            <a:ext cx="4393354" cy="145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Zahnutá šipka doprava 14"/>
          <p:cNvSpPr/>
          <p:nvPr/>
        </p:nvSpPr>
        <p:spPr>
          <a:xfrm rot="15229851">
            <a:off x="1251662" y="2556684"/>
            <a:ext cx="299007" cy="779808"/>
          </a:xfrm>
          <a:prstGeom prst="curvedRightArrow">
            <a:avLst>
              <a:gd name="adj1" fmla="val 7961"/>
              <a:gd name="adj2" fmla="val 41444"/>
              <a:gd name="adj3" fmla="val 377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cxnSp>
        <p:nvCxnSpPr>
          <p:cNvPr id="12" name="Přímá spojnice 11"/>
          <p:cNvCxnSpPr/>
          <p:nvPr/>
        </p:nvCxnSpPr>
        <p:spPr>
          <a:xfrm>
            <a:off x="1691680" y="2564904"/>
            <a:ext cx="0" cy="144016"/>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sp>
        <p:nvSpPr>
          <p:cNvPr id="16" name="Zahnutá šipka doprava 15"/>
          <p:cNvSpPr/>
          <p:nvPr/>
        </p:nvSpPr>
        <p:spPr>
          <a:xfrm rot="16471803" flipV="1">
            <a:off x="3503826" y="2573661"/>
            <a:ext cx="382043" cy="745856"/>
          </a:xfrm>
          <a:prstGeom prst="curvedRightArrow">
            <a:avLst>
              <a:gd name="adj1" fmla="val 7961"/>
              <a:gd name="adj2" fmla="val 41444"/>
              <a:gd name="adj3" fmla="val 377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7" name="Zahnutá šipka doprava 16"/>
          <p:cNvSpPr/>
          <p:nvPr/>
        </p:nvSpPr>
        <p:spPr>
          <a:xfrm rot="15229851">
            <a:off x="2960042" y="2556220"/>
            <a:ext cx="299007" cy="779808"/>
          </a:xfrm>
          <a:prstGeom prst="curvedRightArrow">
            <a:avLst>
              <a:gd name="adj1" fmla="val 7961"/>
              <a:gd name="adj2" fmla="val 41444"/>
              <a:gd name="adj3" fmla="val 377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8" name="Zahnutá šipka doprava 17"/>
          <p:cNvSpPr/>
          <p:nvPr/>
        </p:nvSpPr>
        <p:spPr>
          <a:xfrm rot="16471803" flipV="1">
            <a:off x="1743494" y="2553583"/>
            <a:ext cx="382043" cy="745856"/>
          </a:xfrm>
          <a:prstGeom prst="curvedRightArrow">
            <a:avLst>
              <a:gd name="adj1" fmla="val 7961"/>
              <a:gd name="adj2" fmla="val 41444"/>
              <a:gd name="adj3" fmla="val 377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cxnSp>
        <p:nvCxnSpPr>
          <p:cNvPr id="21" name="Přímá spojnice 20"/>
          <p:cNvCxnSpPr/>
          <p:nvPr/>
        </p:nvCxnSpPr>
        <p:spPr>
          <a:xfrm>
            <a:off x="3391616" y="2566313"/>
            <a:ext cx="0" cy="128107"/>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Přímá spojnice se šipkou 30"/>
          <p:cNvCxnSpPr/>
          <p:nvPr/>
        </p:nvCxnSpPr>
        <p:spPr>
          <a:xfrm>
            <a:off x="4536164" y="2444940"/>
            <a:ext cx="690082"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3" name="Přímá spojnice 32"/>
          <p:cNvCxnSpPr/>
          <p:nvPr/>
        </p:nvCxnSpPr>
        <p:spPr>
          <a:xfrm flipH="1">
            <a:off x="5761082" y="2550404"/>
            <a:ext cx="1" cy="37610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Zahnutá šipka doprava 33"/>
          <p:cNvSpPr/>
          <p:nvPr/>
        </p:nvSpPr>
        <p:spPr>
          <a:xfrm rot="16200000">
            <a:off x="6018383" y="2643522"/>
            <a:ext cx="523439" cy="112957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35" name="TextovéPole 34"/>
          <p:cNvSpPr txBox="1"/>
          <p:nvPr/>
        </p:nvSpPr>
        <p:spPr>
          <a:xfrm>
            <a:off x="5677854" y="1412776"/>
            <a:ext cx="1975322" cy="584775"/>
          </a:xfrm>
          <a:prstGeom prst="rect">
            <a:avLst/>
          </a:prstGeom>
          <a:noFill/>
        </p:spPr>
        <p:txBody>
          <a:bodyPr wrap="square" rtlCol="0">
            <a:spAutoFit/>
          </a:bodyPr>
          <a:lstStyle/>
          <a:p>
            <a:r>
              <a:rPr lang="cs-CZ" sz="1600" b="1" dirty="0"/>
              <a:t>v</a:t>
            </a:r>
            <a:r>
              <a:rPr lang="cs-CZ" sz="1600" b="1" dirty="0" smtClean="0"/>
              <a:t>yhodnocovací jednotka</a:t>
            </a:r>
            <a:endParaRPr lang="cs-CZ" sz="1600" b="1" dirty="0"/>
          </a:p>
        </p:txBody>
      </p:sp>
      <p:sp>
        <p:nvSpPr>
          <p:cNvPr id="9" name="Obdélník 8"/>
          <p:cNvSpPr/>
          <p:nvPr/>
        </p:nvSpPr>
        <p:spPr>
          <a:xfrm>
            <a:off x="5436096" y="2303303"/>
            <a:ext cx="649974" cy="89545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37" name="Přímá spojnice se šipkou 36"/>
          <p:cNvCxnSpPr/>
          <p:nvPr/>
        </p:nvCxnSpPr>
        <p:spPr>
          <a:xfrm flipH="1">
            <a:off x="5940152" y="1997551"/>
            <a:ext cx="145918" cy="55285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8" name="TextovéPole 37"/>
          <p:cNvSpPr txBox="1"/>
          <p:nvPr/>
        </p:nvSpPr>
        <p:spPr>
          <a:xfrm>
            <a:off x="1531958" y="3177816"/>
            <a:ext cx="2322946" cy="338554"/>
          </a:xfrm>
          <a:prstGeom prst="rect">
            <a:avLst/>
          </a:prstGeom>
          <a:noFill/>
        </p:spPr>
        <p:txBody>
          <a:bodyPr wrap="square" rtlCol="0">
            <a:spAutoFit/>
          </a:bodyPr>
          <a:lstStyle/>
          <a:p>
            <a:r>
              <a:rPr lang="cs-CZ" sz="1600" b="1" dirty="0" smtClean="0">
                <a:solidFill>
                  <a:schemeClr val="accent1">
                    <a:lumMod val="75000"/>
                  </a:schemeClr>
                </a:solidFill>
              </a:rPr>
              <a:t>přívod vzduchu</a:t>
            </a:r>
            <a:endParaRPr lang="cs-CZ" b="1" dirty="0">
              <a:solidFill>
                <a:schemeClr val="accent1">
                  <a:lumMod val="75000"/>
                </a:schemeClr>
              </a:solidFill>
            </a:endParaRPr>
          </a:p>
        </p:txBody>
      </p:sp>
      <p:sp>
        <p:nvSpPr>
          <p:cNvPr id="39" name="TextovéPole 38"/>
          <p:cNvSpPr txBox="1"/>
          <p:nvPr/>
        </p:nvSpPr>
        <p:spPr>
          <a:xfrm>
            <a:off x="6134239" y="2608035"/>
            <a:ext cx="2322946" cy="338554"/>
          </a:xfrm>
          <a:prstGeom prst="rect">
            <a:avLst/>
          </a:prstGeom>
          <a:noFill/>
        </p:spPr>
        <p:txBody>
          <a:bodyPr wrap="square" rtlCol="0">
            <a:spAutoFit/>
          </a:bodyPr>
          <a:lstStyle/>
          <a:p>
            <a:r>
              <a:rPr lang="cs-CZ" sz="1600" b="1" dirty="0" smtClean="0">
                <a:solidFill>
                  <a:schemeClr val="accent1">
                    <a:lumMod val="75000"/>
                  </a:schemeClr>
                </a:solidFill>
              </a:rPr>
              <a:t>odvod vzduchu</a:t>
            </a:r>
            <a:endParaRPr lang="cs-CZ" b="1" dirty="0">
              <a:solidFill>
                <a:schemeClr val="accent1">
                  <a:lumMod val="75000"/>
                </a:schemeClr>
              </a:solidFill>
            </a:endParaRPr>
          </a:p>
        </p:txBody>
      </p:sp>
      <p:sp>
        <p:nvSpPr>
          <p:cNvPr id="41" name="TextovéPole 40"/>
          <p:cNvSpPr txBox="1"/>
          <p:nvPr/>
        </p:nvSpPr>
        <p:spPr>
          <a:xfrm>
            <a:off x="904454" y="5397023"/>
            <a:ext cx="7344815" cy="1200329"/>
          </a:xfrm>
          <a:prstGeom prst="rect">
            <a:avLst/>
          </a:prstGeom>
          <a:noFill/>
        </p:spPr>
        <p:txBody>
          <a:bodyPr wrap="square" rtlCol="0">
            <a:spAutoFit/>
          </a:bodyPr>
          <a:lstStyle/>
          <a:p>
            <a:pPr marL="285750" indent="-285750">
              <a:buFont typeface="Arial" pitchFamily="34" charset="0"/>
              <a:buChar char="•"/>
            </a:pPr>
            <a:r>
              <a:rPr lang="cs-CZ" b="1" dirty="0"/>
              <a:t>V</a:t>
            </a:r>
            <a:r>
              <a:rPr lang="cs-CZ" b="1" dirty="0" smtClean="0"/>
              <a:t>ysoká citlivost (v závislosti na jejím nastavení)</a:t>
            </a:r>
          </a:p>
          <a:p>
            <a:pPr marL="285750" indent="-285750">
              <a:buFont typeface="Arial" pitchFamily="34" charset="0"/>
              <a:buChar char="•"/>
            </a:pPr>
            <a:r>
              <a:rPr lang="cs-CZ" b="1" dirty="0" smtClean="0"/>
              <a:t>Možnost automatickému přizpůsobení  citlivosti pro dané prostředí</a:t>
            </a:r>
          </a:p>
          <a:p>
            <a:pPr marL="285750" indent="-285750">
              <a:buFont typeface="Arial" pitchFamily="34" charset="0"/>
              <a:buChar char="•"/>
            </a:pPr>
            <a:r>
              <a:rPr lang="cs-CZ" b="1" dirty="0" smtClean="0"/>
              <a:t>Možnost aplikace skryté instalace</a:t>
            </a:r>
          </a:p>
          <a:p>
            <a:endParaRPr lang="cs-CZ" b="1" dirty="0"/>
          </a:p>
        </p:txBody>
      </p:sp>
      <p:cxnSp>
        <p:nvCxnSpPr>
          <p:cNvPr id="25" name="Přímá spojnice 24"/>
          <p:cNvCxnSpPr/>
          <p:nvPr/>
        </p:nvCxnSpPr>
        <p:spPr>
          <a:xfrm>
            <a:off x="2195904" y="1340768"/>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687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repeatCount="indefinite" fill="hold" grpId="0" nodeType="clickEffect">
                                  <p:stCondLst>
                                    <p:cond delay="0"/>
                                  </p:stCondLst>
                                  <p:endCondLst>
                                    <p:cond evt="onNext" delay="0">
                                      <p:tgtEl>
                                        <p:sldTgt/>
                                      </p:tgtEl>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repeatCount="indefinite" fill="hold" grpId="0" nodeType="withEffect">
                                  <p:stCondLst>
                                    <p:cond delay="0"/>
                                  </p:stCondLst>
                                  <p:endCondLst>
                                    <p:cond evt="onNext" delay="0">
                                      <p:tgtEl>
                                        <p:sldTgt/>
                                      </p:tgtEl>
                                    </p:cond>
                                  </p:end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childTnLst>
                                </p:cTn>
                              </p:par>
                              <p:par>
                                <p:cTn id="14" presetID="10" presetClass="entr" presetSubtype="0" repeatCount="indefinite" fill="hold" grpId="0" nodeType="withEffect">
                                  <p:stCondLst>
                                    <p:cond delay="0"/>
                                  </p:stCondLst>
                                  <p:endCondLst>
                                    <p:cond evt="onNext" delay="0">
                                      <p:tgtEl>
                                        <p:sldTgt/>
                                      </p:tgtEl>
                                    </p:cond>
                                  </p:endCondLst>
                                  <p:childTnLst>
                                    <p:set>
                                      <p:cBhvr>
                                        <p:cTn id="15" dur="1" fill="hold">
                                          <p:stCondLst>
                                            <p:cond delay="0"/>
                                          </p:stCondLst>
                                        </p:cTn>
                                        <p:tgtEl>
                                          <p:spTgt spid="17"/>
                                        </p:tgtEl>
                                        <p:attrNameLst>
                                          <p:attrName>style.visibility</p:attrName>
                                        </p:attrNameLst>
                                      </p:cBhvr>
                                      <p:to>
                                        <p:strVal val="visible"/>
                                      </p:to>
                                    </p:set>
                                    <p:animEffect transition="in" filter="fade">
                                      <p:cBhvr>
                                        <p:cTn id="16" dur="1000"/>
                                        <p:tgtEl>
                                          <p:spTgt spid="17"/>
                                        </p:tgtEl>
                                      </p:cBhvr>
                                    </p:animEffect>
                                  </p:childTnLst>
                                </p:cTn>
                              </p:par>
                              <p:par>
                                <p:cTn id="17" presetID="10" presetClass="entr" presetSubtype="0" repeatCount="indefinite" fill="hold" grpId="0" nodeType="withEffect">
                                  <p:stCondLst>
                                    <p:cond delay="0"/>
                                  </p:stCondLst>
                                  <p:endCondLst>
                                    <p:cond evt="onNext" delay="0">
                                      <p:tgtEl>
                                        <p:sldTgt/>
                                      </p:tgtEl>
                                    </p:cond>
                                  </p:end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childTnLst>
                                </p:cTn>
                              </p:par>
                            </p:childTnLst>
                          </p:cTn>
                        </p:par>
                        <p:par>
                          <p:cTn id="20" fill="hold">
                            <p:stCondLst>
                              <p:cond delay="1000"/>
                            </p:stCondLst>
                            <p:childTnLst>
                              <p:par>
                                <p:cTn id="21" presetID="10" presetClass="entr" presetSubtype="0" repeatCount="indefinite" fill="hold" nodeType="afterEffect">
                                  <p:stCondLst>
                                    <p:cond delay="750"/>
                                  </p:stCondLst>
                                  <p:endCondLst>
                                    <p:cond evt="onNext" delay="0">
                                      <p:tgtEl>
                                        <p:sldTgt/>
                                      </p:tgtEl>
                                    </p:cond>
                                  </p:endCondLst>
                                  <p:childTnLst>
                                    <p:set>
                                      <p:cBhvr>
                                        <p:cTn id="22" dur="1" fill="hold">
                                          <p:stCondLst>
                                            <p:cond delay="0"/>
                                          </p:stCondLst>
                                        </p:cTn>
                                        <p:tgtEl>
                                          <p:spTgt spid="31"/>
                                        </p:tgtEl>
                                        <p:attrNameLst>
                                          <p:attrName>style.visibility</p:attrName>
                                        </p:attrNameLst>
                                      </p:cBhvr>
                                      <p:to>
                                        <p:strVal val="visible"/>
                                      </p:to>
                                    </p:set>
                                    <p:animEffect transition="in" filter="fade">
                                      <p:cBhvr>
                                        <p:cTn id="23" dur="1000"/>
                                        <p:tgtEl>
                                          <p:spTgt spid="31"/>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500"/>
                                        <p:tgtEl>
                                          <p:spTgt spid="35"/>
                                        </p:tgtEl>
                                      </p:cBhvr>
                                    </p:animEffect>
                                  </p:childTnLst>
                                </p:cTn>
                              </p:par>
                              <p:par>
                                <p:cTn id="27" presetID="10" presetClass="entr" presetSubtype="0" fill="hold" nodeType="withEffect">
                                  <p:stCondLst>
                                    <p:cond delay="100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2750"/>
                            </p:stCondLst>
                            <p:childTnLst>
                              <p:par>
                                <p:cTn id="31" presetID="10" presetClass="entr" presetSubtype="0" repeatCount="indefinite" fill="hold" grpId="0" nodeType="afterEffect">
                                  <p:stCondLst>
                                    <p:cond delay="1000"/>
                                  </p:stCondLst>
                                  <p:endCondLst>
                                    <p:cond evt="onNext" delay="0">
                                      <p:tgtEl>
                                        <p:sldTgt/>
                                      </p:tgtEl>
                                    </p:cond>
                                  </p:end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childTnLst>
                                </p:cTn>
                              </p:par>
                              <p:par>
                                <p:cTn id="34" presetID="10" presetClass="entr" presetSubtype="0" fill="hold" grpId="0" nodeType="withEffect">
                                  <p:stCondLst>
                                    <p:cond delay="100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41">
                                            <p:txEl>
                                              <p:pRg st="0" end="0"/>
                                            </p:txEl>
                                          </p:spTgt>
                                        </p:tgtEl>
                                        <p:attrNameLst>
                                          <p:attrName>style.visibility</p:attrName>
                                        </p:attrNameLst>
                                      </p:cBhvr>
                                      <p:to>
                                        <p:strVal val="visible"/>
                                      </p:to>
                                    </p:set>
                                    <p:animEffect transition="in" filter="fade">
                                      <p:cBhvr>
                                        <p:cTn id="41" dur="500"/>
                                        <p:tgtEl>
                                          <p:spTgt spid="41">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1">
                                            <p:txEl>
                                              <p:pRg st="1" end="1"/>
                                            </p:txEl>
                                          </p:spTgt>
                                        </p:tgtEl>
                                        <p:attrNameLst>
                                          <p:attrName>style.visibility</p:attrName>
                                        </p:attrNameLst>
                                      </p:cBhvr>
                                      <p:to>
                                        <p:strVal val="visible"/>
                                      </p:to>
                                    </p:set>
                                    <p:animEffect transition="in" filter="fade">
                                      <p:cBhvr>
                                        <p:cTn id="46" dur="500"/>
                                        <p:tgtEl>
                                          <p:spTgt spid="41">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41">
                                            <p:txEl>
                                              <p:pRg st="2" end="2"/>
                                            </p:txEl>
                                          </p:spTgt>
                                        </p:tgtEl>
                                        <p:attrNameLst>
                                          <p:attrName>style.visibility</p:attrName>
                                        </p:attrNameLst>
                                      </p:cBhvr>
                                      <p:to>
                                        <p:strVal val="visible"/>
                                      </p:to>
                                    </p:set>
                                    <p:animEffect transition="in" filter="fade">
                                      <p:cBhvr>
                                        <p:cTn id="51" dur="500"/>
                                        <p:tgtEl>
                                          <p:spTgt spid="4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34" grpId="0" animBg="1"/>
      <p:bldP spid="35" grpId="0"/>
      <p:bldP spid="38" grpId="0"/>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4308"/>
            <a:ext cx="9180512" cy="6096000"/>
          </a:xfrm>
          <a:prstGeom prst="rect">
            <a:avLst/>
          </a:prstGeom>
        </p:spPr>
      </p:pic>
      <p:sp>
        <p:nvSpPr>
          <p:cNvPr id="8" name="Obdélník 7"/>
          <p:cNvSpPr/>
          <p:nvPr/>
        </p:nvSpPr>
        <p:spPr>
          <a:xfrm>
            <a:off x="0" y="6096000"/>
            <a:ext cx="9144000" cy="762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VILA TUGENDHAT, Brno</a:t>
            </a:r>
            <a:endParaRPr lang="cs-CZ" sz="2800" b="1" dirty="0">
              <a:solidFill>
                <a:schemeClr val="tx1"/>
              </a:solidFill>
            </a:endParaRPr>
          </a:p>
        </p:txBody>
      </p:sp>
    </p:spTree>
    <p:extLst>
      <p:ext uri="{BB962C8B-B14F-4D97-AF65-F5344CB8AC3E}">
        <p14:creationId xmlns:p14="http://schemas.microsoft.com/office/powerpoint/2010/main" val="115394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Ovál 5"/>
          <p:cNvSpPr/>
          <p:nvPr/>
        </p:nvSpPr>
        <p:spPr>
          <a:xfrm>
            <a:off x="3707904" y="3707013"/>
            <a:ext cx="648072"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15394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5" y="-10840"/>
            <a:ext cx="9144000" cy="6868840"/>
          </a:xfrm>
          <a:prstGeom prst="rect">
            <a:avLst/>
          </a:prstGeom>
        </p:spPr>
      </p:pic>
      <p:sp>
        <p:nvSpPr>
          <p:cNvPr id="2" name="Ovál 1"/>
          <p:cNvSpPr/>
          <p:nvPr/>
        </p:nvSpPr>
        <p:spPr>
          <a:xfrm>
            <a:off x="2483768" y="1542938"/>
            <a:ext cx="2232248" cy="220308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15394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36550" y="115888"/>
            <a:ext cx="2520950" cy="165735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 name="Obdélník 2"/>
          <p:cNvSpPr/>
          <p:nvPr/>
        </p:nvSpPr>
        <p:spPr>
          <a:xfrm>
            <a:off x="336550" y="1779588"/>
            <a:ext cx="2520950" cy="165735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4" name="Obdélník 3"/>
          <p:cNvSpPr/>
          <p:nvPr/>
        </p:nvSpPr>
        <p:spPr>
          <a:xfrm>
            <a:off x="336550" y="3429000"/>
            <a:ext cx="2520950" cy="1655763"/>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5" name="Obdélník 4"/>
          <p:cNvSpPr/>
          <p:nvPr/>
        </p:nvSpPr>
        <p:spPr>
          <a:xfrm>
            <a:off x="336550" y="5084763"/>
            <a:ext cx="2520950" cy="165735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pic>
        <p:nvPicPr>
          <p:cNvPr id="307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8663" y="260350"/>
            <a:ext cx="681037"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8663" y="1916113"/>
            <a:ext cx="681037" cy="43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8663" y="3573463"/>
            <a:ext cx="681037"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8663" y="5229225"/>
            <a:ext cx="681037"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 name="Přímá spojnice 11"/>
          <p:cNvCxnSpPr/>
          <p:nvPr/>
        </p:nvCxnSpPr>
        <p:spPr>
          <a:xfrm>
            <a:off x="2555875" y="333375"/>
            <a:ext cx="24606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a:off x="5026025" y="333375"/>
            <a:ext cx="0" cy="5335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a:off x="2555875" y="1989138"/>
            <a:ext cx="24701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Přímá spojnice 25"/>
          <p:cNvCxnSpPr/>
          <p:nvPr/>
        </p:nvCxnSpPr>
        <p:spPr>
          <a:xfrm>
            <a:off x="2555875" y="3644900"/>
            <a:ext cx="24701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Přímá spojnice 28"/>
          <p:cNvCxnSpPr/>
          <p:nvPr/>
        </p:nvCxnSpPr>
        <p:spPr>
          <a:xfrm>
            <a:off x="2555875" y="5300663"/>
            <a:ext cx="24701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Obdélník 30"/>
          <p:cNvSpPr/>
          <p:nvPr/>
        </p:nvSpPr>
        <p:spPr>
          <a:xfrm>
            <a:off x="4233863" y="5675313"/>
            <a:ext cx="1584325" cy="8572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2" name="TextovéPole 31"/>
          <p:cNvSpPr txBox="1">
            <a:spLocks noChangeArrowheads="1"/>
          </p:cNvSpPr>
          <p:nvPr/>
        </p:nvSpPr>
        <p:spPr bwMode="auto">
          <a:xfrm>
            <a:off x="4333875" y="5780088"/>
            <a:ext cx="13668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cs-CZ"/>
              <a:t>řídící jednotka</a:t>
            </a:r>
          </a:p>
        </p:txBody>
      </p:sp>
      <p:cxnSp>
        <p:nvCxnSpPr>
          <p:cNvPr id="34" name="Přímá spojnice 33"/>
          <p:cNvCxnSpPr/>
          <p:nvPr/>
        </p:nvCxnSpPr>
        <p:spPr>
          <a:xfrm flipV="1">
            <a:off x="5508625" y="4508500"/>
            <a:ext cx="0" cy="11604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Obdélník 34"/>
          <p:cNvSpPr/>
          <p:nvPr/>
        </p:nvSpPr>
        <p:spPr>
          <a:xfrm>
            <a:off x="5348288" y="3681413"/>
            <a:ext cx="1727200" cy="8270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6" name="TextovéPole 35"/>
          <p:cNvSpPr txBox="1">
            <a:spLocks noChangeArrowheads="1"/>
          </p:cNvSpPr>
          <p:nvPr/>
        </p:nvSpPr>
        <p:spPr bwMode="auto">
          <a:xfrm>
            <a:off x="5464175" y="3771900"/>
            <a:ext cx="14954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cs-CZ"/>
              <a:t>Indikační tablo</a:t>
            </a:r>
          </a:p>
        </p:txBody>
      </p:sp>
      <p:cxnSp>
        <p:nvCxnSpPr>
          <p:cNvPr id="38" name="Přímá spojnice 37"/>
          <p:cNvCxnSpPr>
            <a:stCxn id="31" idx="3"/>
          </p:cNvCxnSpPr>
          <p:nvPr/>
        </p:nvCxnSpPr>
        <p:spPr>
          <a:xfrm flipV="1">
            <a:off x="5818188" y="6103938"/>
            <a:ext cx="55403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5563" y="5634038"/>
            <a:ext cx="1277937" cy="93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5613400"/>
            <a:ext cx="1300163" cy="979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 name="Obdélník 38"/>
          <p:cNvSpPr/>
          <p:nvPr/>
        </p:nvSpPr>
        <p:spPr>
          <a:xfrm>
            <a:off x="7023100" y="6029325"/>
            <a:ext cx="147638" cy="14763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solidFill>
                <a:srgbClr val="FF0000"/>
              </a:solidFill>
            </a:endParaRPr>
          </a:p>
        </p:txBody>
      </p:sp>
      <p:sp>
        <p:nvSpPr>
          <p:cNvPr id="44" name="Obdélník 43"/>
          <p:cNvSpPr/>
          <p:nvPr/>
        </p:nvSpPr>
        <p:spPr>
          <a:xfrm>
            <a:off x="7023100" y="5876925"/>
            <a:ext cx="147638" cy="1476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solidFill>
                <a:srgbClr val="FF0000"/>
              </a:solidFill>
            </a:endParaRPr>
          </a:p>
        </p:txBody>
      </p:sp>
      <p:sp>
        <p:nvSpPr>
          <p:cNvPr id="45" name="Obdélník 44"/>
          <p:cNvSpPr/>
          <p:nvPr/>
        </p:nvSpPr>
        <p:spPr>
          <a:xfrm>
            <a:off x="7023100" y="5891213"/>
            <a:ext cx="147638" cy="14763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solidFill>
                <a:srgbClr val="FF0000"/>
              </a:solidFill>
            </a:endParaRPr>
          </a:p>
        </p:txBody>
      </p:sp>
      <p:sp>
        <p:nvSpPr>
          <p:cNvPr id="46" name="Obdélník 45"/>
          <p:cNvSpPr/>
          <p:nvPr/>
        </p:nvSpPr>
        <p:spPr>
          <a:xfrm>
            <a:off x="7170738" y="6038850"/>
            <a:ext cx="147637" cy="1476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solidFill>
                <a:srgbClr val="FF0000"/>
              </a:solidFill>
            </a:endParaRPr>
          </a:p>
        </p:txBody>
      </p:sp>
      <p:pic>
        <p:nvPicPr>
          <p:cNvPr id="47" name="Picture 9" descr="18"/>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041400" y="3000375"/>
            <a:ext cx="21431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Oblouk 39"/>
          <p:cNvSpPr/>
          <p:nvPr/>
        </p:nvSpPr>
        <p:spPr>
          <a:xfrm>
            <a:off x="950913" y="2981325"/>
            <a:ext cx="395287" cy="411163"/>
          </a:xfrm>
          <a:prstGeom prst="arc">
            <a:avLst>
              <a:gd name="adj1" fmla="val 10880892"/>
              <a:gd name="adj2" fmla="val 0"/>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cs-CZ"/>
          </a:p>
        </p:txBody>
      </p:sp>
      <p:sp>
        <p:nvSpPr>
          <p:cNvPr id="49" name="Oblouk 48"/>
          <p:cNvSpPr/>
          <p:nvPr/>
        </p:nvSpPr>
        <p:spPr>
          <a:xfrm>
            <a:off x="858838" y="2805113"/>
            <a:ext cx="612775" cy="557212"/>
          </a:xfrm>
          <a:prstGeom prst="arc">
            <a:avLst>
              <a:gd name="adj1" fmla="val 10942742"/>
              <a:gd name="adj2" fmla="val 5"/>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cs-CZ"/>
          </a:p>
        </p:txBody>
      </p:sp>
      <p:sp>
        <p:nvSpPr>
          <p:cNvPr id="50" name="Oblouk 49"/>
          <p:cNvSpPr/>
          <p:nvPr/>
        </p:nvSpPr>
        <p:spPr>
          <a:xfrm>
            <a:off x="796925" y="2636838"/>
            <a:ext cx="736600" cy="577850"/>
          </a:xfrm>
          <a:prstGeom prst="arc">
            <a:avLst>
              <a:gd name="adj1" fmla="val 10942742"/>
              <a:gd name="adj2" fmla="val 5"/>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cs-CZ"/>
          </a:p>
        </p:txBody>
      </p:sp>
      <p:sp>
        <p:nvSpPr>
          <p:cNvPr id="51" name="Oblouk 50"/>
          <p:cNvSpPr/>
          <p:nvPr/>
        </p:nvSpPr>
        <p:spPr>
          <a:xfrm>
            <a:off x="715963" y="2433638"/>
            <a:ext cx="912812" cy="635000"/>
          </a:xfrm>
          <a:prstGeom prst="arc">
            <a:avLst>
              <a:gd name="adj1" fmla="val 10942742"/>
              <a:gd name="adj2" fmla="val 5"/>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cs-CZ"/>
          </a:p>
        </p:txBody>
      </p:sp>
      <p:sp>
        <p:nvSpPr>
          <p:cNvPr id="52" name="Oblouk 51"/>
          <p:cNvSpPr/>
          <p:nvPr/>
        </p:nvSpPr>
        <p:spPr>
          <a:xfrm>
            <a:off x="576263" y="2136775"/>
            <a:ext cx="1192212" cy="809625"/>
          </a:xfrm>
          <a:prstGeom prst="arc">
            <a:avLst>
              <a:gd name="adj1" fmla="val 10942742"/>
              <a:gd name="adj2" fmla="val 5"/>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cs-CZ"/>
          </a:p>
        </p:txBody>
      </p:sp>
      <p:sp>
        <p:nvSpPr>
          <p:cNvPr id="53" name="Oblouk 52"/>
          <p:cNvSpPr/>
          <p:nvPr/>
        </p:nvSpPr>
        <p:spPr>
          <a:xfrm>
            <a:off x="368300" y="1916113"/>
            <a:ext cx="1608138" cy="974725"/>
          </a:xfrm>
          <a:prstGeom prst="arc">
            <a:avLst>
              <a:gd name="adj1" fmla="val 10942742"/>
              <a:gd name="adj2" fmla="val 5"/>
            </a:avLst>
          </a:prstGeom>
          <a:noFill/>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cs-CZ"/>
          </a:p>
        </p:txBody>
      </p:sp>
      <p:sp>
        <p:nvSpPr>
          <p:cNvPr id="41" name="Obdélník 40"/>
          <p:cNvSpPr/>
          <p:nvPr/>
        </p:nvSpPr>
        <p:spPr>
          <a:xfrm rot="20137349">
            <a:off x="2073275" y="2060575"/>
            <a:ext cx="442913" cy="1524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solidFill>
                <a:srgbClr val="FF0000"/>
              </a:solidFill>
            </a:endParaRPr>
          </a:p>
        </p:txBody>
      </p:sp>
      <p:cxnSp>
        <p:nvCxnSpPr>
          <p:cNvPr id="43" name="Přímá spojnice 42"/>
          <p:cNvCxnSpPr/>
          <p:nvPr/>
        </p:nvCxnSpPr>
        <p:spPr>
          <a:xfrm>
            <a:off x="2528888" y="1989138"/>
            <a:ext cx="247015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5" name="Přímá spojnice 54"/>
          <p:cNvCxnSpPr/>
          <p:nvPr/>
        </p:nvCxnSpPr>
        <p:spPr>
          <a:xfrm flipH="1">
            <a:off x="5016500" y="1976438"/>
            <a:ext cx="4763" cy="369252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56" name="Obdélník 55"/>
          <p:cNvSpPr/>
          <p:nvPr/>
        </p:nvSpPr>
        <p:spPr>
          <a:xfrm>
            <a:off x="4333875" y="5780088"/>
            <a:ext cx="1366838" cy="64611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cxnSp>
        <p:nvCxnSpPr>
          <p:cNvPr id="58" name="Přímá spojnice 57"/>
          <p:cNvCxnSpPr/>
          <p:nvPr/>
        </p:nvCxnSpPr>
        <p:spPr>
          <a:xfrm flipV="1">
            <a:off x="5508625" y="4508500"/>
            <a:ext cx="0" cy="11255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61" name="Obdélník 60"/>
          <p:cNvSpPr/>
          <p:nvPr/>
        </p:nvSpPr>
        <p:spPr>
          <a:xfrm>
            <a:off x="5564188" y="3787775"/>
            <a:ext cx="1295400" cy="6381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cxnSp>
        <p:nvCxnSpPr>
          <p:cNvPr id="63" name="Přímá spojnice 62"/>
          <p:cNvCxnSpPr/>
          <p:nvPr/>
        </p:nvCxnSpPr>
        <p:spPr>
          <a:xfrm>
            <a:off x="5802313" y="6113463"/>
            <a:ext cx="58737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4999038" y="333375"/>
            <a:ext cx="3965450" cy="1077218"/>
          </a:xfrm>
          <a:prstGeom prst="rect">
            <a:avLst/>
          </a:prstGeom>
          <a:noFill/>
        </p:spPr>
        <p:txBody>
          <a:bodyPr wrap="square" rtlCol="0">
            <a:spAutoFit/>
          </a:bodyPr>
          <a:lstStyle/>
          <a:p>
            <a:pPr algn="ctr"/>
            <a:r>
              <a:rPr lang="cs-CZ" sz="3200" dirty="0" smtClean="0"/>
              <a:t>POŽÁRNÍ VIDEODETEKCE </a:t>
            </a:r>
            <a:r>
              <a:rPr lang="cs-CZ" sz="2800" dirty="0" smtClean="0"/>
              <a:t>(VIFD)</a:t>
            </a:r>
            <a:endParaRPr lang="cs-CZ" sz="2800" dirty="0"/>
          </a:p>
        </p:txBody>
      </p:sp>
      <p:sp>
        <p:nvSpPr>
          <p:cNvPr id="8" name="TextovéPole 7"/>
          <p:cNvSpPr txBox="1"/>
          <p:nvPr/>
        </p:nvSpPr>
        <p:spPr>
          <a:xfrm>
            <a:off x="5446872" y="1524853"/>
            <a:ext cx="3500313" cy="1569660"/>
          </a:xfrm>
          <a:prstGeom prst="rect">
            <a:avLst/>
          </a:prstGeom>
          <a:noFill/>
        </p:spPr>
        <p:txBody>
          <a:bodyPr wrap="square" rtlCol="0">
            <a:spAutoFit/>
          </a:bodyPr>
          <a:lstStyle/>
          <a:p>
            <a:pPr marL="342900" indent="-342900">
              <a:buFont typeface="Arial" pitchFamily="34" charset="0"/>
              <a:buChar char="•"/>
            </a:pPr>
            <a:r>
              <a:rPr lang="cs-CZ" sz="2400" dirty="0"/>
              <a:t>R</a:t>
            </a:r>
            <a:r>
              <a:rPr lang="cs-CZ" sz="2400" dirty="0" smtClean="0"/>
              <a:t>ůzné architektury systému</a:t>
            </a:r>
          </a:p>
          <a:p>
            <a:pPr marL="342900" indent="-342900">
              <a:buFont typeface="Arial" pitchFamily="34" charset="0"/>
              <a:buChar char="•"/>
            </a:pPr>
            <a:r>
              <a:rPr lang="cs-CZ" sz="2400" dirty="0"/>
              <a:t>P</a:t>
            </a:r>
            <a:r>
              <a:rPr lang="cs-CZ" sz="2400" dirty="0" smtClean="0"/>
              <a:t>ro venkovní i vnitřní prostory</a:t>
            </a:r>
            <a:endParaRPr lang="cs-CZ" sz="2400" dirty="0"/>
          </a:p>
        </p:txBody>
      </p:sp>
    </p:spTree>
    <p:extLst>
      <p:ext uri="{BB962C8B-B14F-4D97-AF65-F5344CB8AC3E}">
        <p14:creationId xmlns:p14="http://schemas.microsoft.com/office/powerpoint/2010/main" val="12834215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par>
                                <p:cTn id="26" presetID="10" presetClass="entr" presetSubtype="0"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500"/>
                                        <p:tgtEl>
                                          <p:spTgt spid="32"/>
                                        </p:tgtEl>
                                      </p:cBhvr>
                                    </p:animEffect>
                                  </p:childTnLst>
                                </p:cTn>
                              </p:par>
                              <p:par>
                                <p:cTn id="35" presetID="10" presetClass="entr" presetSubtype="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par>
                                <p:cTn id="47" presetID="10" presetClass="entr" presetSubtype="0" fill="hold" nodeType="withEffect">
                                  <p:stCondLst>
                                    <p:cond delay="0"/>
                                  </p:stCondLst>
                                  <p:childTnLst>
                                    <p:set>
                                      <p:cBhvr>
                                        <p:cTn id="48" dur="1" fill="hold">
                                          <p:stCondLst>
                                            <p:cond delay="0"/>
                                          </p:stCondLst>
                                        </p:cTn>
                                        <p:tgtEl>
                                          <p:spTgt spid="2052"/>
                                        </p:tgtEl>
                                        <p:attrNameLst>
                                          <p:attrName>style.visibility</p:attrName>
                                        </p:attrNameLst>
                                      </p:cBhvr>
                                      <p:to>
                                        <p:strVal val="visible"/>
                                      </p:to>
                                    </p:set>
                                    <p:animEffect transition="in" filter="fade">
                                      <p:cBhvr>
                                        <p:cTn id="49" dur="500"/>
                                        <p:tgtEl>
                                          <p:spTgt spid="2052"/>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nodeType="click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fade">
                                      <p:cBhvr>
                                        <p:cTn id="54" dur="500"/>
                                        <p:tgtEl>
                                          <p:spTgt spid="47"/>
                                        </p:tgtEl>
                                      </p:cBhvr>
                                    </p:animEffect>
                                  </p:childTnLst>
                                </p:cTn>
                              </p:par>
                            </p:childTnLst>
                          </p:cTn>
                        </p:par>
                        <p:par>
                          <p:cTn id="55" fill="hold" nodeType="afterGroup">
                            <p:stCondLst>
                              <p:cond delay="500"/>
                            </p:stCondLst>
                            <p:childTnLst>
                              <p:par>
                                <p:cTn id="56" presetID="10" presetClass="entr" presetSubtype="0"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childTnLst>
                                </p:cTn>
                              </p:par>
                              <p:par>
                                <p:cTn id="59" presetID="10" presetClass="entr" presetSubtype="0" fill="hold" nodeType="withEffect">
                                  <p:stCondLst>
                                    <p:cond delay="750"/>
                                  </p:stCondLst>
                                  <p:childTnLst>
                                    <p:set>
                                      <p:cBhvr>
                                        <p:cTn id="60" dur="1" fill="hold">
                                          <p:stCondLst>
                                            <p:cond delay="0"/>
                                          </p:stCondLst>
                                        </p:cTn>
                                        <p:tgtEl>
                                          <p:spTgt spid="49"/>
                                        </p:tgtEl>
                                        <p:attrNameLst>
                                          <p:attrName>style.visibility</p:attrName>
                                        </p:attrNameLst>
                                      </p:cBhvr>
                                      <p:to>
                                        <p:strVal val="visible"/>
                                      </p:to>
                                    </p:set>
                                    <p:animEffect transition="in" filter="fade">
                                      <p:cBhvr>
                                        <p:cTn id="61" dur="1000"/>
                                        <p:tgtEl>
                                          <p:spTgt spid="49"/>
                                        </p:tgtEl>
                                      </p:cBhvr>
                                    </p:animEffect>
                                  </p:childTnLst>
                                </p:cTn>
                              </p:par>
                              <p:par>
                                <p:cTn id="62" presetID="10" presetClass="entr" presetSubtype="0" fill="hold" nodeType="withEffect">
                                  <p:stCondLst>
                                    <p:cond delay="1500"/>
                                  </p:stCondLst>
                                  <p:childTnLst>
                                    <p:set>
                                      <p:cBhvr>
                                        <p:cTn id="63" dur="1" fill="hold">
                                          <p:stCondLst>
                                            <p:cond delay="0"/>
                                          </p:stCondLst>
                                        </p:cTn>
                                        <p:tgtEl>
                                          <p:spTgt spid="50"/>
                                        </p:tgtEl>
                                        <p:attrNameLst>
                                          <p:attrName>style.visibility</p:attrName>
                                        </p:attrNameLst>
                                      </p:cBhvr>
                                      <p:to>
                                        <p:strVal val="visible"/>
                                      </p:to>
                                    </p:set>
                                    <p:animEffect transition="in" filter="fade">
                                      <p:cBhvr>
                                        <p:cTn id="64" dur="1000"/>
                                        <p:tgtEl>
                                          <p:spTgt spid="50"/>
                                        </p:tgtEl>
                                      </p:cBhvr>
                                    </p:animEffect>
                                  </p:childTnLst>
                                </p:cTn>
                              </p:par>
                              <p:par>
                                <p:cTn id="65" presetID="10" presetClass="entr" presetSubtype="0" fill="hold" nodeType="withEffect">
                                  <p:stCondLst>
                                    <p:cond delay="2250"/>
                                  </p:stCondLst>
                                  <p:childTnLst>
                                    <p:set>
                                      <p:cBhvr>
                                        <p:cTn id="66" dur="1" fill="hold">
                                          <p:stCondLst>
                                            <p:cond delay="0"/>
                                          </p:stCondLst>
                                        </p:cTn>
                                        <p:tgtEl>
                                          <p:spTgt spid="51"/>
                                        </p:tgtEl>
                                        <p:attrNameLst>
                                          <p:attrName>style.visibility</p:attrName>
                                        </p:attrNameLst>
                                      </p:cBhvr>
                                      <p:to>
                                        <p:strVal val="visible"/>
                                      </p:to>
                                    </p:set>
                                    <p:animEffect transition="in" filter="fade">
                                      <p:cBhvr>
                                        <p:cTn id="67" dur="1000"/>
                                        <p:tgtEl>
                                          <p:spTgt spid="51"/>
                                        </p:tgtEl>
                                      </p:cBhvr>
                                    </p:animEffect>
                                  </p:childTnLst>
                                </p:cTn>
                              </p:par>
                              <p:par>
                                <p:cTn id="68" presetID="10" presetClass="entr" presetSubtype="0" fill="hold" nodeType="withEffect">
                                  <p:stCondLst>
                                    <p:cond delay="3000"/>
                                  </p:stCondLst>
                                  <p:childTnLst>
                                    <p:set>
                                      <p:cBhvr>
                                        <p:cTn id="69" dur="1" fill="hold">
                                          <p:stCondLst>
                                            <p:cond delay="0"/>
                                          </p:stCondLst>
                                        </p:cTn>
                                        <p:tgtEl>
                                          <p:spTgt spid="52"/>
                                        </p:tgtEl>
                                        <p:attrNameLst>
                                          <p:attrName>style.visibility</p:attrName>
                                        </p:attrNameLst>
                                      </p:cBhvr>
                                      <p:to>
                                        <p:strVal val="visible"/>
                                      </p:to>
                                    </p:set>
                                    <p:animEffect transition="in" filter="fade">
                                      <p:cBhvr>
                                        <p:cTn id="70" dur="1000"/>
                                        <p:tgtEl>
                                          <p:spTgt spid="52"/>
                                        </p:tgtEl>
                                      </p:cBhvr>
                                    </p:animEffect>
                                  </p:childTnLst>
                                </p:cTn>
                              </p:par>
                              <p:par>
                                <p:cTn id="71" presetID="10" presetClass="entr" presetSubtype="0" fill="hold" nodeType="withEffect">
                                  <p:stCondLst>
                                    <p:cond delay="375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1000"/>
                                        <p:tgtEl>
                                          <p:spTgt spid="53"/>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700"/>
                                        <p:tgtEl>
                                          <p:spTgt spid="41"/>
                                        </p:tgtEl>
                                      </p:cBhvr>
                                    </p:animEffect>
                                  </p:childTnLst>
                                </p:cTn>
                              </p:par>
                              <p:par>
                                <p:cTn id="77" presetID="10" presetClass="entr" presetSubtype="0" fill="hold" nodeType="withEffect">
                                  <p:stCondLst>
                                    <p:cond delay="1000"/>
                                  </p:stCondLst>
                                  <p:childTnLst>
                                    <p:set>
                                      <p:cBhvr>
                                        <p:cTn id="78" dur="1" fill="hold">
                                          <p:stCondLst>
                                            <p:cond delay="0"/>
                                          </p:stCondLst>
                                        </p:cTn>
                                        <p:tgtEl>
                                          <p:spTgt spid="43"/>
                                        </p:tgtEl>
                                        <p:attrNameLst>
                                          <p:attrName>style.visibility</p:attrName>
                                        </p:attrNameLst>
                                      </p:cBhvr>
                                      <p:to>
                                        <p:strVal val="visible"/>
                                      </p:to>
                                    </p:set>
                                    <p:animEffect transition="in" filter="fade">
                                      <p:cBhvr>
                                        <p:cTn id="79" dur="800"/>
                                        <p:tgtEl>
                                          <p:spTgt spid="43"/>
                                        </p:tgtEl>
                                      </p:cBhvr>
                                    </p:animEffect>
                                  </p:childTnLst>
                                </p:cTn>
                              </p:par>
                              <p:par>
                                <p:cTn id="80" presetID="10" presetClass="entr" presetSubtype="0" fill="hold" nodeType="withEffect">
                                  <p:stCondLst>
                                    <p:cond delay="150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childTnLst>
                                </p:cTn>
                              </p:par>
                              <p:par>
                                <p:cTn id="83" presetID="10" presetClass="entr" presetSubtype="0" repeatCount="2000" fill="hold" grpId="0" nodeType="withEffect">
                                  <p:stCondLst>
                                    <p:cond delay="25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600"/>
                                        <p:tgtEl>
                                          <p:spTgt spid="56"/>
                                        </p:tgtEl>
                                      </p:cBhvr>
                                    </p:animEffect>
                                  </p:childTnLst>
                                  <p:subTnLst>
                                    <p:set>
                                      <p:cBhvr override="childStyle">
                                        <p:cTn dur="1" fill="hold" display="0" masterRel="sameClick" afterEffect="1">
                                          <p:stCondLst>
                                            <p:cond evt="end" delay="0">
                                              <p:tn val="83"/>
                                            </p:cond>
                                          </p:stCondLst>
                                        </p:cTn>
                                        <p:tgtEl>
                                          <p:spTgt spid="56"/>
                                        </p:tgtEl>
                                        <p:attrNameLst>
                                          <p:attrName>style.visibility</p:attrName>
                                        </p:attrNameLst>
                                      </p:cBhvr>
                                      <p:to>
                                        <p:strVal val="hidden"/>
                                      </p:to>
                                    </p:set>
                                  </p:subTnLst>
                                </p:cTn>
                              </p:par>
                            </p:childTnLst>
                          </p:cTn>
                        </p:par>
                        <p:par>
                          <p:cTn id="86" fill="hold" nodeType="afterGroup">
                            <p:stCondLst>
                              <p:cond delay="5250"/>
                            </p:stCondLst>
                            <p:childTnLst>
                              <p:par>
                                <p:cTn id="87" presetID="10" presetClass="entr" presetSubtype="0" fill="hold" nodeType="afterEffect">
                                  <p:stCondLst>
                                    <p:cond delay="0"/>
                                  </p:stCondLst>
                                  <p:childTnLst>
                                    <p:set>
                                      <p:cBhvr>
                                        <p:cTn id="88" dur="1" fill="hold">
                                          <p:stCondLst>
                                            <p:cond delay="0"/>
                                          </p:stCondLst>
                                        </p:cTn>
                                        <p:tgtEl>
                                          <p:spTgt spid="58"/>
                                        </p:tgtEl>
                                        <p:attrNameLst>
                                          <p:attrName>style.visibility</p:attrName>
                                        </p:attrNameLst>
                                      </p:cBhvr>
                                      <p:to>
                                        <p:strVal val="visible"/>
                                      </p:to>
                                    </p:set>
                                    <p:animEffect transition="in" filter="fade">
                                      <p:cBhvr>
                                        <p:cTn id="89" dur="800"/>
                                        <p:tgtEl>
                                          <p:spTgt spid="58"/>
                                        </p:tgtEl>
                                      </p:cBhvr>
                                    </p:animEffect>
                                  </p:childTnLst>
                                </p:cTn>
                              </p:par>
                              <p:par>
                                <p:cTn id="90" presetID="10" presetClass="entr" presetSubtype="0" repeatCount="indefinite" fill="hold" grpId="0" nodeType="withEffect">
                                  <p:stCondLst>
                                    <p:cond delay="800"/>
                                  </p:stCondLst>
                                  <p:childTnLst>
                                    <p:set>
                                      <p:cBhvr>
                                        <p:cTn id="91" dur="1" fill="hold">
                                          <p:stCondLst>
                                            <p:cond delay="0"/>
                                          </p:stCondLst>
                                        </p:cTn>
                                        <p:tgtEl>
                                          <p:spTgt spid="61"/>
                                        </p:tgtEl>
                                        <p:attrNameLst>
                                          <p:attrName>style.visibility</p:attrName>
                                        </p:attrNameLst>
                                      </p:cBhvr>
                                      <p:to>
                                        <p:strVal val="visible"/>
                                      </p:to>
                                    </p:set>
                                    <p:animEffect transition="in" filter="fade">
                                      <p:cBhvr>
                                        <p:cTn id="92" dur="500"/>
                                        <p:tgtEl>
                                          <p:spTgt spid="61"/>
                                        </p:tgtEl>
                                      </p:cBhvr>
                                    </p:animEffect>
                                  </p:childTnLst>
                                </p:cTn>
                              </p:par>
                              <p:par>
                                <p:cTn id="93" presetID="10" presetClass="entr" presetSubtype="0" fill="hold" nodeType="withEffect">
                                  <p:stCondLst>
                                    <p:cond delay="0"/>
                                  </p:stCondLst>
                                  <p:childTnLst>
                                    <p:set>
                                      <p:cBhvr>
                                        <p:cTn id="94" dur="1" fill="hold">
                                          <p:stCondLst>
                                            <p:cond delay="0"/>
                                          </p:stCondLst>
                                        </p:cTn>
                                        <p:tgtEl>
                                          <p:spTgt spid="63"/>
                                        </p:tgtEl>
                                        <p:attrNameLst>
                                          <p:attrName>style.visibility</p:attrName>
                                        </p:attrNameLst>
                                      </p:cBhvr>
                                      <p:to>
                                        <p:strVal val="visible"/>
                                      </p:to>
                                    </p:set>
                                    <p:animEffect transition="in" filter="fade">
                                      <p:cBhvr>
                                        <p:cTn id="95" dur="1000"/>
                                        <p:tgtEl>
                                          <p:spTgt spid="63"/>
                                        </p:tgtEl>
                                      </p:cBhvr>
                                    </p:animEffect>
                                  </p:childTnLst>
                                </p:cTn>
                              </p:par>
                            </p:childTnLst>
                          </p:cTn>
                        </p:par>
                        <p:par>
                          <p:cTn id="96" fill="hold" nodeType="afterGroup">
                            <p:stCondLst>
                              <p:cond delay="6550"/>
                            </p:stCondLst>
                            <p:childTnLst>
                              <p:par>
                                <p:cTn id="97" presetID="14" presetClass="entr" presetSubtype="10" fill="hold" nodeType="afterEffect">
                                  <p:stCondLst>
                                    <p:cond delay="0"/>
                                  </p:stCondLst>
                                  <p:childTnLst>
                                    <p:set>
                                      <p:cBhvr>
                                        <p:cTn id="98" dur="1" fill="hold">
                                          <p:stCondLst>
                                            <p:cond delay="0"/>
                                          </p:stCondLst>
                                        </p:cTn>
                                        <p:tgtEl>
                                          <p:spTgt spid="2053"/>
                                        </p:tgtEl>
                                        <p:attrNameLst>
                                          <p:attrName>style.visibility</p:attrName>
                                        </p:attrNameLst>
                                      </p:cBhvr>
                                      <p:to>
                                        <p:strVal val="visible"/>
                                      </p:to>
                                    </p:set>
                                    <p:animEffect transition="in" filter="randombar(horizontal)">
                                      <p:cBhvr>
                                        <p:cTn id="99" dur="800"/>
                                        <p:tgtEl>
                                          <p:spTgt spid="2053"/>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9"/>
                                        </p:tgtEl>
                                        <p:attrNameLst>
                                          <p:attrName>style.visibility</p:attrName>
                                        </p:attrNameLst>
                                      </p:cBhvr>
                                      <p:to>
                                        <p:strVal val="visible"/>
                                      </p:to>
                                    </p:set>
                                    <p:animEffect transition="in" filter="fade">
                                      <p:cBhvr>
                                        <p:cTn id="102" dur="800"/>
                                        <p:tgtEl>
                                          <p:spTgt spid="39"/>
                                        </p:tgtEl>
                                      </p:cBhvr>
                                    </p:animEffect>
                                  </p:childTnLst>
                                </p:cTn>
                              </p:par>
                            </p:childTnLst>
                          </p:cTn>
                        </p:par>
                        <p:par>
                          <p:cTn id="103" fill="hold" nodeType="afterGroup">
                            <p:stCondLst>
                              <p:cond delay="7350"/>
                            </p:stCondLst>
                            <p:childTnLst>
                              <p:par>
                                <p:cTn id="104" presetID="10" presetClass="entr" presetSubtype="0" fill="hold" grpId="0" nodeType="afterEffect">
                                  <p:stCondLst>
                                    <p:cond delay="400"/>
                                  </p:stCondLst>
                                  <p:childTnLst>
                                    <p:set>
                                      <p:cBhvr>
                                        <p:cTn id="105" dur="1" fill="hold">
                                          <p:stCondLst>
                                            <p:cond delay="0"/>
                                          </p:stCondLst>
                                        </p:cTn>
                                        <p:tgtEl>
                                          <p:spTgt spid="44"/>
                                        </p:tgtEl>
                                        <p:attrNameLst>
                                          <p:attrName>style.visibility</p:attrName>
                                        </p:attrNameLst>
                                      </p:cBhvr>
                                      <p:to>
                                        <p:strVal val="visible"/>
                                      </p:to>
                                    </p:set>
                                    <p:animEffect transition="in" filter="fade">
                                      <p:cBhvr>
                                        <p:cTn id="106" dur="1000"/>
                                        <p:tgtEl>
                                          <p:spTgt spid="44"/>
                                        </p:tgtEl>
                                      </p:cBhvr>
                                    </p:animEffect>
                                  </p:childTnLst>
                                </p:cTn>
                              </p:par>
                            </p:childTnLst>
                          </p:cTn>
                        </p:par>
                        <p:par>
                          <p:cTn id="107" fill="hold" nodeType="afterGroup">
                            <p:stCondLst>
                              <p:cond delay="8750"/>
                            </p:stCondLst>
                            <p:childTnLst>
                              <p:par>
                                <p:cTn id="108" presetID="10" presetClass="entr" presetSubtype="0" fill="hold" grpId="0" nodeType="afterEffect">
                                  <p:stCondLst>
                                    <p:cond delay="50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1000"/>
                                        <p:tgtEl>
                                          <p:spTgt spid="45"/>
                                        </p:tgtEl>
                                      </p:cBhvr>
                                    </p:animEffect>
                                  </p:childTnLst>
                                </p:cTn>
                              </p:par>
                            </p:childTnLst>
                          </p:cTn>
                        </p:par>
                        <p:par>
                          <p:cTn id="111" fill="hold" nodeType="afterGroup">
                            <p:stCondLst>
                              <p:cond delay="10250"/>
                            </p:stCondLst>
                            <p:childTnLst>
                              <p:par>
                                <p:cTn id="112" presetID="10" presetClass="entr" presetSubtype="0" fill="hold" grpId="0" nodeType="afterEffect">
                                  <p:stCondLst>
                                    <p:cond delay="500"/>
                                  </p:stCondLst>
                                  <p:childTnLst>
                                    <p:set>
                                      <p:cBhvr>
                                        <p:cTn id="113" dur="1" fill="hold">
                                          <p:stCondLst>
                                            <p:cond delay="0"/>
                                          </p:stCondLst>
                                        </p:cTn>
                                        <p:tgtEl>
                                          <p:spTgt spid="46"/>
                                        </p:tgtEl>
                                        <p:attrNameLst>
                                          <p:attrName>style.visibility</p:attrName>
                                        </p:attrNameLst>
                                      </p:cBhvr>
                                      <p:to>
                                        <p:strVal val="visible"/>
                                      </p:to>
                                    </p:set>
                                    <p:animEffect transition="in" filter="fade">
                                      <p:cBhvr>
                                        <p:cTn id="114" dur="1000"/>
                                        <p:tgtEl>
                                          <p:spTgt spid="4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1" grpId="0" animBg="1"/>
      <p:bldP spid="32" grpId="0"/>
      <p:bldP spid="35" grpId="0" animBg="1"/>
      <p:bldP spid="36" grpId="0"/>
      <p:bldP spid="39" grpId="0" animBg="1"/>
      <p:bldP spid="44" grpId="0" animBg="1"/>
      <p:bldP spid="45" grpId="0" animBg="1"/>
      <p:bldP spid="46" grpId="0" animBg="1"/>
      <p:bldP spid="41" grpId="0" animBg="1"/>
      <p:bldP spid="56" grpId="0" animBg="1"/>
      <p:bldP spid="61"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Obdélník 5"/>
          <p:cNvSpPr/>
          <p:nvPr/>
        </p:nvSpPr>
        <p:spPr>
          <a:xfrm>
            <a:off x="0" y="6096000"/>
            <a:ext cx="9144000" cy="762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KAPLE SV. KŘÍŽE, Karlštejn</a:t>
            </a:r>
            <a:endParaRPr lang="cs-CZ" sz="2800" b="1" dirty="0">
              <a:solidFill>
                <a:schemeClr val="tx1"/>
              </a:solidFill>
            </a:endParaRPr>
          </a:p>
        </p:txBody>
      </p:sp>
    </p:spTree>
    <p:extLst>
      <p:ext uri="{BB962C8B-B14F-4D97-AF65-F5344CB8AC3E}">
        <p14:creationId xmlns:p14="http://schemas.microsoft.com/office/powerpoint/2010/main" val="11539428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76" y="0"/>
            <a:ext cx="9144000" cy="6858000"/>
          </a:xfrm>
          <a:prstGeom prst="rect">
            <a:avLst/>
          </a:prstGeom>
        </p:spPr>
      </p:pic>
      <p:sp>
        <p:nvSpPr>
          <p:cNvPr id="6" name="Ovál 5"/>
          <p:cNvSpPr/>
          <p:nvPr/>
        </p:nvSpPr>
        <p:spPr>
          <a:xfrm>
            <a:off x="3565789" y="3068960"/>
            <a:ext cx="1077207" cy="108012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ln>
                <a:solidFill>
                  <a:srgbClr val="FF0000"/>
                </a:solidFill>
              </a:ln>
              <a:noFill/>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88024" y="612843"/>
            <a:ext cx="4545086" cy="5992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394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3118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   Vysokotlaký systém vodní mlhy</a:t>
            </a:r>
            <a:endParaRPr lang="cs-CZ" dirty="0"/>
          </a:p>
        </p:txBody>
      </p:sp>
      <p:sp>
        <p:nvSpPr>
          <p:cNvPr id="3" name="Slza 2"/>
          <p:cNvSpPr/>
          <p:nvPr/>
        </p:nvSpPr>
        <p:spPr>
          <a:xfrm rot="18865516">
            <a:off x="4837903" y="2565925"/>
            <a:ext cx="3087439" cy="3022295"/>
          </a:xfrm>
          <a:prstGeom prst="teardrop">
            <a:avLst>
              <a:gd name="adj" fmla="val 1183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Slza 4"/>
          <p:cNvSpPr/>
          <p:nvPr/>
        </p:nvSpPr>
        <p:spPr>
          <a:xfrm rot="18865516">
            <a:off x="8333198" y="3706954"/>
            <a:ext cx="294656" cy="288555"/>
          </a:xfrm>
          <a:prstGeom prst="teardrop">
            <a:avLst>
              <a:gd name="adj" fmla="val 20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TextovéPole 3"/>
          <p:cNvSpPr txBox="1"/>
          <p:nvPr/>
        </p:nvSpPr>
        <p:spPr>
          <a:xfrm>
            <a:off x="1070735" y="4869160"/>
            <a:ext cx="3888432" cy="1569660"/>
          </a:xfrm>
          <a:prstGeom prst="rect">
            <a:avLst/>
          </a:prstGeom>
          <a:noFill/>
        </p:spPr>
        <p:txBody>
          <a:bodyPr wrap="square" rtlCol="0">
            <a:spAutoFit/>
          </a:bodyPr>
          <a:lstStyle/>
          <a:p>
            <a:r>
              <a:rPr lang="cs-CZ" sz="3200" dirty="0" smtClean="0"/>
              <a:t>Kombinace chladícího a dusivého účinku vody </a:t>
            </a:r>
            <a:endParaRPr lang="cs-CZ" sz="3200" dirty="0"/>
          </a:p>
        </p:txBody>
      </p:sp>
      <p:sp>
        <p:nvSpPr>
          <p:cNvPr id="8" name="TextovéPole 7"/>
          <p:cNvSpPr txBox="1"/>
          <p:nvPr/>
        </p:nvSpPr>
        <p:spPr>
          <a:xfrm>
            <a:off x="683568" y="1664326"/>
            <a:ext cx="3528392" cy="1569660"/>
          </a:xfrm>
          <a:prstGeom prst="rect">
            <a:avLst/>
          </a:prstGeom>
          <a:noFill/>
        </p:spPr>
        <p:txBody>
          <a:bodyPr wrap="square" rtlCol="0">
            <a:spAutoFit/>
          </a:bodyPr>
          <a:lstStyle/>
          <a:p>
            <a:r>
              <a:rPr lang="cs-CZ" sz="3200" dirty="0" smtClean="0"/>
              <a:t>Velikost kapek zhruba od 50 </a:t>
            </a:r>
            <a:r>
              <a:rPr lang="el-GR" sz="3200" dirty="0" smtClean="0"/>
              <a:t>μ</a:t>
            </a:r>
            <a:r>
              <a:rPr lang="cs-CZ" sz="3200" dirty="0" smtClean="0"/>
              <a:t>m do 120 </a:t>
            </a:r>
            <a:r>
              <a:rPr lang="el-GR" sz="3200" dirty="0"/>
              <a:t>μ</a:t>
            </a:r>
            <a:r>
              <a:rPr lang="cs-CZ" sz="3200" dirty="0" smtClean="0"/>
              <a:t>m</a:t>
            </a:r>
            <a:endParaRPr lang="cs-CZ" sz="3200" dirty="0"/>
          </a:p>
        </p:txBody>
      </p:sp>
      <p:sp>
        <p:nvSpPr>
          <p:cNvPr id="6" name="TextovéPole 5"/>
          <p:cNvSpPr txBox="1"/>
          <p:nvPr/>
        </p:nvSpPr>
        <p:spPr>
          <a:xfrm>
            <a:off x="890076" y="3429000"/>
            <a:ext cx="3096344" cy="1077218"/>
          </a:xfrm>
          <a:prstGeom prst="rect">
            <a:avLst/>
          </a:prstGeom>
          <a:noFill/>
        </p:spPr>
        <p:txBody>
          <a:bodyPr wrap="square" rtlCol="0">
            <a:spAutoFit/>
          </a:bodyPr>
          <a:lstStyle/>
          <a:p>
            <a:r>
              <a:rPr lang="cs-CZ" sz="3200" dirty="0" smtClean="0"/>
              <a:t>Vysoká rychlost letících kapek</a:t>
            </a:r>
            <a:endParaRPr lang="cs-CZ" sz="2000" dirty="0"/>
          </a:p>
        </p:txBody>
      </p:sp>
      <p:sp>
        <p:nvSpPr>
          <p:cNvPr id="9" name="Obdélník 8"/>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1" name="Přímá spojnice 10"/>
          <p:cNvCxnSpPr/>
          <p:nvPr/>
        </p:nvCxnSpPr>
        <p:spPr>
          <a:xfrm>
            <a:off x="2195904" y="1340768"/>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9896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p:bldP spid="8"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ovéPole 3"/>
          <p:cNvSpPr txBox="1"/>
          <p:nvPr/>
        </p:nvSpPr>
        <p:spPr>
          <a:xfrm>
            <a:off x="3443295" y="6015849"/>
            <a:ext cx="2610481" cy="523220"/>
          </a:xfrm>
          <a:prstGeom prst="rect">
            <a:avLst/>
          </a:prstGeom>
          <a:solidFill>
            <a:srgbClr val="FFC000"/>
          </a:solidFill>
        </p:spPr>
        <p:txBody>
          <a:bodyPr wrap="square" rtlCol="0">
            <a:spAutoFit/>
          </a:bodyPr>
          <a:lstStyle/>
          <a:p>
            <a:pPr algn="ctr"/>
            <a:r>
              <a:rPr lang="cs-CZ" sz="2800" b="1" dirty="0" smtClean="0"/>
              <a:t>Zdroj vody</a:t>
            </a:r>
            <a:endParaRPr lang="cs-CZ" sz="2800" b="1" dirty="0"/>
          </a:p>
        </p:txBody>
      </p:sp>
      <p:cxnSp>
        <p:nvCxnSpPr>
          <p:cNvPr id="7" name="Přímá spojnice se šipkou 6"/>
          <p:cNvCxnSpPr/>
          <p:nvPr/>
        </p:nvCxnSpPr>
        <p:spPr>
          <a:xfrm flipV="1">
            <a:off x="2123728" y="3789040"/>
            <a:ext cx="936104"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ovéPole 7"/>
          <p:cNvSpPr txBox="1"/>
          <p:nvPr/>
        </p:nvSpPr>
        <p:spPr>
          <a:xfrm>
            <a:off x="909223" y="5013176"/>
            <a:ext cx="2448272" cy="523220"/>
          </a:xfrm>
          <a:prstGeom prst="rect">
            <a:avLst/>
          </a:prstGeom>
          <a:solidFill>
            <a:srgbClr val="FFC000"/>
          </a:solidFill>
        </p:spPr>
        <p:txBody>
          <a:bodyPr wrap="square" rtlCol="0">
            <a:spAutoFit/>
          </a:bodyPr>
          <a:lstStyle/>
          <a:p>
            <a:pPr algn="ctr"/>
            <a:r>
              <a:rPr lang="cs-CZ" sz="2800" b="1" dirty="0" smtClean="0"/>
              <a:t>Čerpadlo GPU</a:t>
            </a:r>
            <a:endParaRPr lang="cs-CZ" sz="2800" b="1" dirty="0"/>
          </a:p>
        </p:txBody>
      </p:sp>
      <p:cxnSp>
        <p:nvCxnSpPr>
          <p:cNvPr id="10" name="Přímá spojnice se šipkou 9"/>
          <p:cNvCxnSpPr/>
          <p:nvPr/>
        </p:nvCxnSpPr>
        <p:spPr>
          <a:xfrm flipV="1">
            <a:off x="4716016" y="5013176"/>
            <a:ext cx="936104" cy="100811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Přímá spojnice se šipkou 11"/>
          <p:cNvCxnSpPr/>
          <p:nvPr/>
        </p:nvCxnSpPr>
        <p:spPr>
          <a:xfrm flipH="1" flipV="1">
            <a:off x="4499992" y="4653136"/>
            <a:ext cx="216024" cy="136815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extovéPole 12"/>
          <p:cNvSpPr txBox="1"/>
          <p:nvPr/>
        </p:nvSpPr>
        <p:spPr>
          <a:xfrm>
            <a:off x="909223" y="-1"/>
            <a:ext cx="7335185" cy="646331"/>
          </a:xfrm>
          <a:prstGeom prst="rect">
            <a:avLst/>
          </a:prstGeom>
          <a:noFill/>
        </p:spPr>
        <p:txBody>
          <a:bodyPr wrap="square" rtlCol="0">
            <a:spAutoFit/>
          </a:bodyPr>
          <a:lstStyle/>
          <a:p>
            <a:pPr algn="ctr"/>
            <a:r>
              <a:rPr lang="cs-CZ" sz="3600" b="1" dirty="0" smtClean="0"/>
              <a:t>Strojovna MHZ (v PP) - Klementinum</a:t>
            </a:r>
            <a:endParaRPr lang="cs-CZ" sz="3600" b="1" dirty="0"/>
          </a:p>
        </p:txBody>
      </p:sp>
      <p:sp>
        <p:nvSpPr>
          <p:cNvPr id="14" name="TextovéPole 13"/>
          <p:cNvSpPr txBox="1"/>
          <p:nvPr/>
        </p:nvSpPr>
        <p:spPr>
          <a:xfrm>
            <a:off x="549183" y="1970793"/>
            <a:ext cx="2808312" cy="1323439"/>
          </a:xfrm>
          <a:prstGeom prst="rect">
            <a:avLst/>
          </a:prstGeom>
          <a:noFill/>
        </p:spPr>
        <p:txBody>
          <a:bodyPr wrap="square" rtlCol="0">
            <a:spAutoFit/>
          </a:bodyPr>
          <a:lstStyle/>
          <a:p>
            <a:pPr algn="ctr"/>
            <a:r>
              <a:rPr lang="cs-CZ" sz="8000" b="1" dirty="0" smtClean="0"/>
              <a:t>.</a:t>
            </a:r>
          </a:p>
        </p:txBody>
      </p:sp>
      <p:sp>
        <p:nvSpPr>
          <p:cNvPr id="16" name="TextovéPole 15"/>
          <p:cNvSpPr txBox="1"/>
          <p:nvPr/>
        </p:nvSpPr>
        <p:spPr>
          <a:xfrm>
            <a:off x="-8879" y="2219380"/>
            <a:ext cx="1836204" cy="1569660"/>
          </a:xfrm>
          <a:prstGeom prst="rect">
            <a:avLst/>
          </a:prstGeom>
          <a:solidFill>
            <a:srgbClr val="FFC000"/>
          </a:solidFill>
        </p:spPr>
        <p:txBody>
          <a:bodyPr wrap="square" rtlCol="0">
            <a:spAutoFit/>
          </a:bodyPr>
          <a:lstStyle/>
          <a:p>
            <a:pPr algn="ctr"/>
            <a:r>
              <a:rPr lang="cs-CZ" sz="2400" b="1" dirty="0"/>
              <a:t>Stlačený vzduch (pohánějící čerpadlo</a:t>
            </a:r>
            <a:r>
              <a:rPr lang="cs-CZ" sz="2400" b="1" dirty="0" smtClean="0"/>
              <a:t>)</a:t>
            </a:r>
            <a:endParaRPr lang="cs-CZ" sz="2400" dirty="0"/>
          </a:p>
        </p:txBody>
      </p:sp>
    </p:spTree>
    <p:extLst>
      <p:ext uri="{BB962C8B-B14F-4D97-AF65-F5344CB8AC3E}">
        <p14:creationId xmlns:p14="http://schemas.microsoft.com/office/powerpoint/2010/main" val="4133264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4" grpId="0"/>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337828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019204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3672" y="4584721"/>
            <a:ext cx="48768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Přímá spojnice 5"/>
          <p:cNvCxnSpPr/>
          <p:nvPr/>
        </p:nvCxnSpPr>
        <p:spPr>
          <a:xfrm>
            <a:off x="2159732" y="1916832"/>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611560" y="2420888"/>
            <a:ext cx="7776864" cy="830997"/>
          </a:xfrm>
          <a:prstGeom prst="rect">
            <a:avLst/>
          </a:prstGeom>
          <a:noFill/>
        </p:spPr>
        <p:txBody>
          <a:bodyPr wrap="square" rtlCol="0">
            <a:spAutoFit/>
          </a:bodyPr>
          <a:lstStyle/>
          <a:p>
            <a:pPr marL="342900" indent="-342900">
              <a:buFont typeface="Arial" pitchFamily="34" charset="0"/>
              <a:buChar char="•"/>
            </a:pPr>
            <a:r>
              <a:rPr lang="cs-CZ" sz="2400" dirty="0" smtClean="0"/>
              <a:t>Zabraňují vzniku požáru – předcházejí škodám způsobeným požárem a následným hašením </a:t>
            </a:r>
            <a:endParaRPr lang="cs-CZ" sz="2400" dirty="0"/>
          </a:p>
        </p:txBody>
      </p:sp>
      <p:sp>
        <p:nvSpPr>
          <p:cNvPr id="10" name="TextovéPole 9"/>
          <p:cNvSpPr txBox="1"/>
          <p:nvPr/>
        </p:nvSpPr>
        <p:spPr>
          <a:xfrm>
            <a:off x="611560" y="3369495"/>
            <a:ext cx="7776864" cy="830997"/>
          </a:xfrm>
          <a:prstGeom prst="rect">
            <a:avLst/>
          </a:prstGeom>
          <a:noFill/>
        </p:spPr>
        <p:txBody>
          <a:bodyPr wrap="square" rtlCol="0">
            <a:spAutoFit/>
          </a:bodyPr>
          <a:lstStyle/>
          <a:p>
            <a:pPr marL="342900" indent="-342900">
              <a:buFont typeface="Arial" pitchFamily="34" charset="0"/>
              <a:buChar char="•"/>
            </a:pPr>
            <a:r>
              <a:rPr lang="cs-CZ" sz="2400" dirty="0" smtClean="0"/>
              <a:t>Několik variant řešení (</a:t>
            </a:r>
            <a:r>
              <a:rPr lang="cs-CZ" sz="2400" dirty="0" err="1" smtClean="0"/>
              <a:t>OxyReduct</a:t>
            </a:r>
            <a:r>
              <a:rPr lang="cs-CZ" sz="2400" dirty="0" smtClean="0"/>
              <a:t>, LPG LOXIC), všechna však pracují na společném principu:</a:t>
            </a:r>
            <a:endParaRPr lang="cs-CZ" dirty="0"/>
          </a:p>
        </p:txBody>
      </p:sp>
      <p:sp>
        <p:nvSpPr>
          <p:cNvPr id="11" name="Rovnoramenný trojúhelník 10"/>
          <p:cNvSpPr/>
          <p:nvPr/>
        </p:nvSpPr>
        <p:spPr>
          <a:xfrm>
            <a:off x="3920847" y="4526327"/>
            <a:ext cx="2131759" cy="1584176"/>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TextovéPole 11"/>
          <p:cNvSpPr txBox="1"/>
          <p:nvPr/>
        </p:nvSpPr>
        <p:spPr>
          <a:xfrm rot="3301617">
            <a:off x="4979036" y="5001675"/>
            <a:ext cx="1613074" cy="523220"/>
          </a:xfrm>
          <a:prstGeom prst="rect">
            <a:avLst/>
          </a:prstGeom>
          <a:noFill/>
        </p:spPr>
        <p:txBody>
          <a:bodyPr wrap="square" rtlCol="0">
            <a:spAutoFit/>
          </a:bodyPr>
          <a:lstStyle/>
          <a:p>
            <a:pPr algn="ctr"/>
            <a:r>
              <a:rPr lang="cs-CZ" sz="2800" b="1" dirty="0" smtClean="0">
                <a:solidFill>
                  <a:schemeClr val="accent6">
                    <a:lumMod val="50000"/>
                  </a:schemeClr>
                </a:solidFill>
              </a:rPr>
              <a:t>hořlavina</a:t>
            </a:r>
            <a:endParaRPr lang="cs-CZ" sz="2400" b="1" dirty="0">
              <a:solidFill>
                <a:schemeClr val="accent6">
                  <a:lumMod val="50000"/>
                </a:schemeClr>
              </a:solidFill>
            </a:endParaRPr>
          </a:p>
        </p:txBody>
      </p:sp>
      <p:sp>
        <p:nvSpPr>
          <p:cNvPr id="13" name="TextovéPole 12"/>
          <p:cNvSpPr txBox="1"/>
          <p:nvPr/>
        </p:nvSpPr>
        <p:spPr>
          <a:xfrm rot="18227298">
            <a:off x="3598881" y="4862518"/>
            <a:ext cx="1323001" cy="584775"/>
          </a:xfrm>
          <a:prstGeom prst="rect">
            <a:avLst/>
          </a:prstGeom>
          <a:noFill/>
        </p:spPr>
        <p:txBody>
          <a:bodyPr wrap="square" rtlCol="0">
            <a:spAutoFit/>
          </a:bodyPr>
          <a:lstStyle/>
          <a:p>
            <a:pPr algn="ctr"/>
            <a:r>
              <a:rPr lang="cs-CZ" sz="3200" b="1" dirty="0" smtClean="0">
                <a:solidFill>
                  <a:schemeClr val="accent5">
                    <a:lumMod val="50000"/>
                  </a:schemeClr>
                </a:solidFill>
              </a:rPr>
              <a:t>kyslík</a:t>
            </a:r>
            <a:endParaRPr lang="cs-CZ" sz="3200" b="1" dirty="0">
              <a:solidFill>
                <a:schemeClr val="accent5">
                  <a:lumMod val="50000"/>
                </a:schemeClr>
              </a:solidFill>
            </a:endParaRPr>
          </a:p>
        </p:txBody>
      </p:sp>
      <p:pic>
        <p:nvPicPr>
          <p:cNvPr id="14" name="Picture 9" descr="1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46659" y="5241896"/>
            <a:ext cx="480136" cy="832236"/>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Přímá spojnice se šipkou 14"/>
          <p:cNvCxnSpPr/>
          <p:nvPr/>
        </p:nvCxnSpPr>
        <p:spPr>
          <a:xfrm flipV="1">
            <a:off x="3563888" y="5617060"/>
            <a:ext cx="390018" cy="457072"/>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Přímá spojnice se šipkou 15"/>
          <p:cNvCxnSpPr/>
          <p:nvPr/>
        </p:nvCxnSpPr>
        <p:spPr>
          <a:xfrm>
            <a:off x="3740035" y="4784548"/>
            <a:ext cx="390018" cy="24633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Přímá spojnice se šipkou 16"/>
          <p:cNvCxnSpPr/>
          <p:nvPr/>
        </p:nvCxnSpPr>
        <p:spPr>
          <a:xfrm flipH="1">
            <a:off x="4597263" y="4200492"/>
            <a:ext cx="389463" cy="484073"/>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Nadpis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Aktivní systémy pro zamezení vzniku požáru</a:t>
            </a:r>
            <a:endParaRPr lang="cs-CZ" dirty="0"/>
          </a:p>
        </p:txBody>
      </p:sp>
      <p:sp>
        <p:nvSpPr>
          <p:cNvPr id="3" name="TextovéPole 2"/>
          <p:cNvSpPr txBox="1"/>
          <p:nvPr/>
        </p:nvSpPr>
        <p:spPr>
          <a:xfrm>
            <a:off x="3772644" y="6012577"/>
            <a:ext cx="2428166" cy="584775"/>
          </a:xfrm>
          <a:prstGeom prst="rect">
            <a:avLst/>
          </a:prstGeom>
          <a:noFill/>
        </p:spPr>
        <p:txBody>
          <a:bodyPr wrap="square" rtlCol="0">
            <a:spAutoFit/>
          </a:bodyPr>
          <a:lstStyle/>
          <a:p>
            <a:pPr algn="ctr"/>
            <a:r>
              <a:rPr lang="cs-CZ" sz="3200" b="1" dirty="0" smtClean="0"/>
              <a:t>teplo</a:t>
            </a:r>
            <a:endParaRPr lang="cs-CZ" b="1" dirty="0"/>
          </a:p>
        </p:txBody>
      </p:sp>
    </p:spTree>
    <p:extLst>
      <p:ext uri="{BB962C8B-B14F-4D97-AF65-F5344CB8AC3E}">
        <p14:creationId xmlns:p14="http://schemas.microsoft.com/office/powerpoint/2010/main" val="83506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repeatCount="400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subTnLst>
                                    <p:set>
                                      <p:cBhvr override="childStyle">
                                        <p:cTn dur="1" fill="hold" display="0" masterRel="sameClick" afterEffect="1">
                                          <p:stCondLst>
                                            <p:cond evt="end" delay="0">
                                              <p:tn val="15"/>
                                            </p:cond>
                                          </p:stCondLst>
                                        </p:cTn>
                                        <p:tgtEl>
                                          <p:spTgt spid="16"/>
                                        </p:tgtEl>
                                        <p:attrNameLst>
                                          <p:attrName>style.visibility</p:attrName>
                                        </p:attrNameLst>
                                      </p:cBhvr>
                                      <p:to>
                                        <p:strVal val="hidden"/>
                                      </p:to>
                                    </p:set>
                                  </p:subTnLst>
                                </p:cTn>
                              </p:par>
                              <p:par>
                                <p:cTn id="18" presetID="10" presetClass="entr" presetSubtype="0" repeatCount="4000" fill="hold"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subTnLst>
                                    <p:set>
                                      <p:cBhvr override="childStyle">
                                        <p:cTn dur="1" fill="hold" display="0" masterRel="sameClick" afterEffect="1">
                                          <p:stCondLst>
                                            <p:cond evt="end" delay="0">
                                              <p:tn val="18"/>
                                            </p:cond>
                                          </p:stCondLst>
                                        </p:cTn>
                                        <p:tgtEl>
                                          <p:spTgt spid="17"/>
                                        </p:tgtEl>
                                        <p:attrNameLst>
                                          <p:attrName>style.visibility</p:attrName>
                                        </p:attrNameLst>
                                      </p:cBhvr>
                                      <p:to>
                                        <p:strVal val="hidden"/>
                                      </p:to>
                                    </p:set>
                                  </p:subTnLst>
                                </p:cTn>
                              </p:par>
                              <p:par>
                                <p:cTn id="21" presetID="10" presetClass="entr" presetSubtype="0" repeatCount="400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subTnLst>
                                    <p:set>
                                      <p:cBhvr override="childStyle">
                                        <p:cTn dur="1" fill="hold" display="0" masterRel="sameClick" afterEffect="1">
                                          <p:stCondLst>
                                            <p:cond evt="end" delay="0">
                                              <p:tn val="21"/>
                                            </p:cond>
                                          </p:stCondLst>
                                        </p:cTn>
                                        <p:tgtEl>
                                          <p:spTgt spid="15"/>
                                        </p:tgtEl>
                                        <p:attrNameLst>
                                          <p:attrName>style.visibility</p:attrName>
                                        </p:attrNameLst>
                                      </p:cBhvr>
                                      <p:to>
                                        <p:strVal val="hidden"/>
                                      </p:to>
                                    </p:set>
                                  </p:subTnLst>
                                </p:cTn>
                              </p:par>
                            </p:childTnLst>
                          </p:cTn>
                        </p:par>
                        <p:par>
                          <p:cTn id="24" fill="hold">
                            <p:stCondLst>
                              <p:cond delay="2000"/>
                            </p:stCondLst>
                            <p:childTnLst>
                              <p:par>
                                <p:cTn id="25" presetID="6" presetClass="emph" presetSubtype="0" fill="hold" grpId="0" nodeType="afterEffect">
                                  <p:stCondLst>
                                    <p:cond delay="0"/>
                                  </p:stCondLst>
                                  <p:childTnLst>
                                    <p:animScale>
                                      <p:cBhvr>
                                        <p:cTn id="26" dur="2000" fill="hold"/>
                                        <p:tgtEl>
                                          <p:spTgt spid="13"/>
                                        </p:tgtEl>
                                      </p:cBhvr>
                                      <p:by x="32000" y="32000"/>
                                    </p:animScale>
                                  </p:childTnLst>
                                </p:cTn>
                              </p:par>
                              <p:par>
                                <p:cTn id="27" presetID="10" presetClass="exit" presetSubtype="0" fill="hold" nodeType="withEffect">
                                  <p:stCondLst>
                                    <p:cond delay="0"/>
                                  </p:stCondLst>
                                  <p:childTnLst>
                                    <p:animEffect transition="out" filter="fade">
                                      <p:cBhvr>
                                        <p:cTn id="28" dur="2000"/>
                                        <p:tgtEl>
                                          <p:spTgt spid="14"/>
                                        </p:tgtEl>
                                      </p:cBhvr>
                                    </p:animEffect>
                                    <p:set>
                                      <p:cBhvr>
                                        <p:cTn id="29"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3672" y="4584721"/>
            <a:ext cx="48768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Nadpis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Aktivní systémy pro zamezení vzniku požáru</a:t>
            </a:r>
            <a:endParaRPr lang="cs-CZ" dirty="0"/>
          </a:p>
        </p:txBody>
      </p:sp>
      <p:graphicFrame>
        <p:nvGraphicFramePr>
          <p:cNvPr id="3" name="Graf 2"/>
          <p:cNvGraphicFramePr/>
          <p:nvPr>
            <p:extLst>
              <p:ext uri="{D42A27DB-BD31-4B8C-83A1-F6EECF244321}">
                <p14:modId xmlns:p14="http://schemas.microsoft.com/office/powerpoint/2010/main" val="1987960469"/>
              </p:ext>
            </p:extLst>
          </p:nvPr>
        </p:nvGraphicFramePr>
        <p:xfrm>
          <a:off x="323528" y="1417638"/>
          <a:ext cx="4659172" cy="316708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Graf 3"/>
          <p:cNvGraphicFramePr/>
          <p:nvPr>
            <p:extLst>
              <p:ext uri="{D42A27DB-BD31-4B8C-83A1-F6EECF244321}">
                <p14:modId xmlns:p14="http://schemas.microsoft.com/office/powerpoint/2010/main" val="2296523886"/>
              </p:ext>
            </p:extLst>
          </p:nvPr>
        </p:nvGraphicFramePr>
        <p:xfrm>
          <a:off x="4139952" y="2924944"/>
          <a:ext cx="4680520" cy="334392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81444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4"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33275" y="249972"/>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3672" y="4584721"/>
            <a:ext cx="48768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Nadpis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Příklad uspořádání systému</a:t>
            </a:r>
            <a:endParaRPr lang="cs-CZ" dirty="0"/>
          </a:p>
        </p:txBody>
      </p:sp>
      <p:sp>
        <p:nvSpPr>
          <p:cNvPr id="4" name="Zaoblený obdélník 3"/>
          <p:cNvSpPr/>
          <p:nvPr/>
        </p:nvSpPr>
        <p:spPr>
          <a:xfrm>
            <a:off x="524106" y="2655075"/>
            <a:ext cx="1615318" cy="641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Kompresor </a:t>
            </a:r>
            <a:endParaRPr lang="cs-CZ" b="1" dirty="0"/>
          </a:p>
        </p:txBody>
      </p:sp>
      <p:sp>
        <p:nvSpPr>
          <p:cNvPr id="20" name="Zaoblený obdélník 19"/>
          <p:cNvSpPr/>
          <p:nvPr/>
        </p:nvSpPr>
        <p:spPr>
          <a:xfrm>
            <a:off x="1956508" y="5070805"/>
            <a:ext cx="2088232" cy="8064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Generátor N</a:t>
            </a:r>
            <a:r>
              <a:rPr lang="cs-CZ" sz="2000" b="1" baseline="-25000" dirty="0" smtClean="0"/>
              <a:t>2</a:t>
            </a:r>
            <a:endParaRPr lang="cs-CZ" b="1" baseline="-25000" dirty="0"/>
          </a:p>
        </p:txBody>
      </p:sp>
      <p:sp>
        <p:nvSpPr>
          <p:cNvPr id="21" name="Zaoblený obdélník 20"/>
          <p:cNvSpPr/>
          <p:nvPr/>
        </p:nvSpPr>
        <p:spPr>
          <a:xfrm>
            <a:off x="2462513" y="2646213"/>
            <a:ext cx="2149729" cy="641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Řídící jednotka</a:t>
            </a:r>
            <a:endParaRPr lang="cs-CZ" b="1" dirty="0"/>
          </a:p>
        </p:txBody>
      </p:sp>
      <p:sp>
        <p:nvSpPr>
          <p:cNvPr id="5" name="Obdélník 4"/>
          <p:cNvSpPr/>
          <p:nvPr/>
        </p:nvSpPr>
        <p:spPr>
          <a:xfrm>
            <a:off x="5036303" y="1909189"/>
            <a:ext cx="2778965" cy="3960440"/>
          </a:xfrm>
          <a:prstGeom prst="rect">
            <a:avLst/>
          </a:prstGeom>
          <a:noFill/>
          <a:ln w="571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2" name="Pravoúhlá spojnice 21"/>
          <p:cNvCxnSpPr>
            <a:stCxn id="4" idx="2"/>
            <a:endCxn id="20" idx="1"/>
          </p:cNvCxnSpPr>
          <p:nvPr/>
        </p:nvCxnSpPr>
        <p:spPr>
          <a:xfrm rot="16200000" flipH="1">
            <a:off x="555174" y="4072721"/>
            <a:ext cx="2177924" cy="624743"/>
          </a:xfrm>
          <a:prstGeom prst="bentConnector2">
            <a:avLst/>
          </a:prstGeom>
          <a:ln w="381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Přímá spojnice 24"/>
          <p:cNvCxnSpPr>
            <a:stCxn id="20" idx="3"/>
          </p:cNvCxnSpPr>
          <p:nvPr/>
        </p:nvCxnSpPr>
        <p:spPr>
          <a:xfrm flipV="1">
            <a:off x="4044740" y="5474054"/>
            <a:ext cx="3335572" cy="1"/>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9" name="TextovéPole 28"/>
          <p:cNvSpPr txBox="1"/>
          <p:nvPr/>
        </p:nvSpPr>
        <p:spPr>
          <a:xfrm>
            <a:off x="5036304" y="5497955"/>
            <a:ext cx="2254183" cy="400110"/>
          </a:xfrm>
          <a:prstGeom prst="rect">
            <a:avLst/>
          </a:prstGeom>
          <a:noFill/>
        </p:spPr>
        <p:txBody>
          <a:bodyPr wrap="square" rtlCol="0">
            <a:spAutoFit/>
          </a:bodyPr>
          <a:lstStyle/>
          <a:p>
            <a:r>
              <a:rPr lang="cs-CZ" sz="2000" b="1" dirty="0"/>
              <a:t>c</a:t>
            </a:r>
            <a:r>
              <a:rPr lang="cs-CZ" sz="2000" b="1" dirty="0" smtClean="0"/>
              <a:t>hráněný prostor</a:t>
            </a:r>
            <a:endParaRPr lang="cs-CZ" sz="2000" b="1" dirty="0"/>
          </a:p>
        </p:txBody>
      </p:sp>
      <p:sp>
        <p:nvSpPr>
          <p:cNvPr id="30" name="TextovéPole 29"/>
          <p:cNvSpPr txBox="1"/>
          <p:nvPr/>
        </p:nvSpPr>
        <p:spPr>
          <a:xfrm>
            <a:off x="5286214" y="3243078"/>
            <a:ext cx="1127092" cy="646331"/>
          </a:xfrm>
          <a:prstGeom prst="rect">
            <a:avLst/>
          </a:prstGeom>
          <a:noFill/>
          <a:ln w="38100">
            <a:solidFill>
              <a:schemeClr val="tx1"/>
            </a:solidFill>
          </a:ln>
        </p:spPr>
        <p:txBody>
          <a:bodyPr wrap="square" rtlCol="0">
            <a:spAutoFit/>
          </a:bodyPr>
          <a:lstStyle/>
          <a:p>
            <a:pPr algn="ctr"/>
            <a:r>
              <a:rPr lang="cs-CZ" b="1" dirty="0" smtClean="0"/>
              <a:t>Detektor O</a:t>
            </a:r>
            <a:r>
              <a:rPr lang="cs-CZ" b="1" baseline="-25000" dirty="0" smtClean="0"/>
              <a:t>2</a:t>
            </a:r>
            <a:endParaRPr lang="cs-CZ" b="1" baseline="-25000" dirty="0"/>
          </a:p>
        </p:txBody>
      </p:sp>
      <p:sp>
        <p:nvSpPr>
          <p:cNvPr id="2050" name="TextovéPole 2049"/>
          <p:cNvSpPr txBox="1"/>
          <p:nvPr/>
        </p:nvSpPr>
        <p:spPr>
          <a:xfrm>
            <a:off x="1331765" y="3956589"/>
            <a:ext cx="1689758" cy="646331"/>
          </a:xfrm>
          <a:prstGeom prst="rect">
            <a:avLst/>
          </a:prstGeom>
          <a:noFill/>
        </p:spPr>
        <p:txBody>
          <a:bodyPr wrap="square" rtlCol="0">
            <a:spAutoFit/>
          </a:bodyPr>
          <a:lstStyle/>
          <a:p>
            <a:r>
              <a:rPr lang="cs-CZ" b="1" dirty="0" smtClean="0"/>
              <a:t>Stlačený  vzduch</a:t>
            </a:r>
            <a:endParaRPr lang="cs-CZ" b="1" dirty="0"/>
          </a:p>
        </p:txBody>
      </p:sp>
      <p:cxnSp>
        <p:nvCxnSpPr>
          <p:cNvPr id="2058" name="Přímá spojnice se šipkou 2057"/>
          <p:cNvCxnSpPr>
            <a:endCxn id="4" idx="0"/>
          </p:cNvCxnSpPr>
          <p:nvPr/>
        </p:nvCxnSpPr>
        <p:spPr>
          <a:xfrm>
            <a:off x="1331765" y="2228501"/>
            <a:ext cx="0" cy="42657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060" name="Mrak 2059"/>
          <p:cNvSpPr/>
          <p:nvPr/>
        </p:nvSpPr>
        <p:spPr>
          <a:xfrm>
            <a:off x="457200" y="1298251"/>
            <a:ext cx="1681603" cy="931242"/>
          </a:xfrm>
          <a:prstGeom prst="cloud">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Čerstvý vzduch</a:t>
            </a:r>
            <a:endParaRPr lang="cs-CZ" b="1" dirty="0"/>
          </a:p>
        </p:txBody>
      </p:sp>
      <p:sp>
        <p:nvSpPr>
          <p:cNvPr id="2066" name="TextovéPole 2065"/>
          <p:cNvSpPr txBox="1"/>
          <p:nvPr/>
        </p:nvSpPr>
        <p:spPr>
          <a:xfrm>
            <a:off x="5165911" y="4861871"/>
            <a:ext cx="445158" cy="369332"/>
          </a:xfrm>
          <a:prstGeom prst="rect">
            <a:avLst/>
          </a:prstGeom>
          <a:noFill/>
        </p:spPr>
        <p:txBody>
          <a:bodyPr wrap="square" rtlCol="0">
            <a:spAutoFit/>
          </a:bodyPr>
          <a:lstStyle/>
          <a:p>
            <a:pPr algn="ctr"/>
            <a:r>
              <a:rPr lang="cs-CZ" b="1" dirty="0" smtClean="0"/>
              <a:t>N</a:t>
            </a:r>
            <a:r>
              <a:rPr lang="cs-CZ" b="1" baseline="-25000" dirty="0" smtClean="0"/>
              <a:t>2</a:t>
            </a:r>
            <a:endParaRPr lang="cs-CZ" b="1" baseline="-25000" dirty="0"/>
          </a:p>
        </p:txBody>
      </p:sp>
      <p:sp>
        <p:nvSpPr>
          <p:cNvPr id="33" name="TextovéPole 32"/>
          <p:cNvSpPr txBox="1"/>
          <p:nvPr/>
        </p:nvSpPr>
        <p:spPr>
          <a:xfrm>
            <a:off x="485274" y="6202038"/>
            <a:ext cx="7826944" cy="369332"/>
          </a:xfrm>
          <a:prstGeom prst="rect">
            <a:avLst/>
          </a:prstGeom>
          <a:noFill/>
        </p:spPr>
        <p:txBody>
          <a:bodyPr wrap="square" rtlCol="0">
            <a:spAutoFit/>
          </a:bodyPr>
          <a:lstStyle/>
          <a:p>
            <a:r>
              <a:rPr lang="cs-CZ" b="1" dirty="0" smtClean="0"/>
              <a:t>Do chráněných prostor se dostává N</a:t>
            </a:r>
            <a:r>
              <a:rPr lang="cs-CZ" b="1" baseline="-25000" dirty="0" smtClean="0"/>
              <a:t>2</a:t>
            </a:r>
            <a:r>
              <a:rPr lang="cs-CZ" b="1" dirty="0" smtClean="0"/>
              <a:t> a tím snižuje koncentraci O</a:t>
            </a:r>
            <a:r>
              <a:rPr lang="cs-CZ" b="1" baseline="-25000" dirty="0" smtClean="0"/>
              <a:t>2 v </a:t>
            </a:r>
            <a:r>
              <a:rPr lang="cs-CZ" b="1" dirty="0" smtClean="0"/>
              <a:t>prostoru.</a:t>
            </a:r>
            <a:endParaRPr lang="cs-CZ" b="1" dirty="0"/>
          </a:p>
        </p:txBody>
      </p:sp>
      <p:cxnSp>
        <p:nvCxnSpPr>
          <p:cNvPr id="24" name="Přímá spojnice 23"/>
          <p:cNvCxnSpPr/>
          <p:nvPr/>
        </p:nvCxnSpPr>
        <p:spPr>
          <a:xfrm>
            <a:off x="5388490" y="5231203"/>
            <a:ext cx="0" cy="242852"/>
          </a:xfrm>
          <a:prstGeom prst="line">
            <a:avLst/>
          </a:prstGeom>
          <a:ln w="381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40" name="Přímá spojnice 39"/>
          <p:cNvCxnSpPr/>
          <p:nvPr/>
        </p:nvCxnSpPr>
        <p:spPr>
          <a:xfrm>
            <a:off x="7380312" y="5231672"/>
            <a:ext cx="0" cy="242852"/>
          </a:xfrm>
          <a:prstGeom prst="line">
            <a:avLst/>
          </a:prstGeom>
          <a:ln w="381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43" name="Přímá spojnice 42"/>
          <p:cNvCxnSpPr/>
          <p:nvPr/>
        </p:nvCxnSpPr>
        <p:spPr>
          <a:xfrm>
            <a:off x="6436562" y="5222123"/>
            <a:ext cx="0" cy="242852"/>
          </a:xfrm>
          <a:prstGeom prst="line">
            <a:avLst/>
          </a:prstGeom>
          <a:ln w="381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44" name="TextovéPole 43"/>
          <p:cNvSpPr txBox="1"/>
          <p:nvPr/>
        </p:nvSpPr>
        <p:spPr>
          <a:xfrm>
            <a:off x="6213983" y="4862340"/>
            <a:ext cx="445158" cy="369332"/>
          </a:xfrm>
          <a:prstGeom prst="rect">
            <a:avLst/>
          </a:prstGeom>
          <a:noFill/>
        </p:spPr>
        <p:txBody>
          <a:bodyPr wrap="square" rtlCol="0">
            <a:spAutoFit/>
          </a:bodyPr>
          <a:lstStyle/>
          <a:p>
            <a:pPr algn="ctr"/>
            <a:r>
              <a:rPr lang="cs-CZ" b="1" dirty="0" smtClean="0"/>
              <a:t>N</a:t>
            </a:r>
            <a:r>
              <a:rPr lang="cs-CZ" b="1" baseline="-25000" dirty="0" smtClean="0"/>
              <a:t>2</a:t>
            </a:r>
            <a:endParaRPr lang="cs-CZ" b="1" baseline="-25000" dirty="0"/>
          </a:p>
        </p:txBody>
      </p:sp>
      <p:sp>
        <p:nvSpPr>
          <p:cNvPr id="45" name="TextovéPole 44"/>
          <p:cNvSpPr txBox="1"/>
          <p:nvPr/>
        </p:nvSpPr>
        <p:spPr>
          <a:xfrm>
            <a:off x="7213371" y="4862340"/>
            <a:ext cx="445158" cy="369332"/>
          </a:xfrm>
          <a:prstGeom prst="rect">
            <a:avLst/>
          </a:prstGeom>
          <a:noFill/>
        </p:spPr>
        <p:txBody>
          <a:bodyPr wrap="square" rtlCol="0">
            <a:spAutoFit/>
          </a:bodyPr>
          <a:lstStyle/>
          <a:p>
            <a:pPr algn="ctr"/>
            <a:r>
              <a:rPr lang="cs-CZ" b="1" dirty="0" smtClean="0"/>
              <a:t>N</a:t>
            </a:r>
            <a:r>
              <a:rPr lang="cs-CZ" b="1" baseline="-25000" dirty="0" smtClean="0"/>
              <a:t>2</a:t>
            </a:r>
            <a:endParaRPr lang="cs-CZ" b="1" baseline="-25000" dirty="0"/>
          </a:p>
        </p:txBody>
      </p:sp>
      <p:sp>
        <p:nvSpPr>
          <p:cNvPr id="46" name="TextovéPole 45"/>
          <p:cNvSpPr txBox="1"/>
          <p:nvPr/>
        </p:nvSpPr>
        <p:spPr>
          <a:xfrm>
            <a:off x="6531437" y="3243078"/>
            <a:ext cx="1127092" cy="646331"/>
          </a:xfrm>
          <a:prstGeom prst="rect">
            <a:avLst/>
          </a:prstGeom>
          <a:noFill/>
          <a:ln w="38100">
            <a:solidFill>
              <a:schemeClr val="tx1"/>
            </a:solidFill>
          </a:ln>
        </p:spPr>
        <p:txBody>
          <a:bodyPr wrap="square" rtlCol="0">
            <a:spAutoFit/>
          </a:bodyPr>
          <a:lstStyle/>
          <a:p>
            <a:pPr algn="ctr"/>
            <a:r>
              <a:rPr lang="cs-CZ" b="1" dirty="0" smtClean="0"/>
              <a:t>Detektor O</a:t>
            </a:r>
            <a:r>
              <a:rPr lang="cs-CZ" b="1" baseline="-25000" dirty="0" smtClean="0"/>
              <a:t>2</a:t>
            </a:r>
            <a:endParaRPr lang="cs-CZ" b="1" baseline="-25000" dirty="0"/>
          </a:p>
        </p:txBody>
      </p:sp>
      <p:cxnSp>
        <p:nvCxnSpPr>
          <p:cNvPr id="2049" name="Přímá spojnice 2048"/>
          <p:cNvCxnSpPr>
            <a:stCxn id="46" idx="0"/>
          </p:cNvCxnSpPr>
          <p:nvPr/>
        </p:nvCxnSpPr>
        <p:spPr>
          <a:xfrm flipV="1">
            <a:off x="7094983" y="2966741"/>
            <a:ext cx="0" cy="2763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53" name="Přímá spojnice 2052"/>
          <p:cNvCxnSpPr>
            <a:stCxn id="30" idx="0"/>
          </p:cNvCxnSpPr>
          <p:nvPr/>
        </p:nvCxnSpPr>
        <p:spPr>
          <a:xfrm flipV="1">
            <a:off x="5849760" y="2966741"/>
            <a:ext cx="3852" cy="2763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55" name="Přímá spojnice 2054"/>
          <p:cNvCxnSpPr>
            <a:endCxn id="21" idx="3"/>
          </p:cNvCxnSpPr>
          <p:nvPr/>
        </p:nvCxnSpPr>
        <p:spPr>
          <a:xfrm flipH="1">
            <a:off x="4612242" y="2966741"/>
            <a:ext cx="2482741" cy="0"/>
          </a:xfrm>
          <a:prstGeom prst="line">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67" name="Přímá spojnice se šipkou 2066"/>
          <p:cNvCxnSpPr/>
          <p:nvPr/>
        </p:nvCxnSpPr>
        <p:spPr>
          <a:xfrm>
            <a:off x="3537378" y="3296131"/>
            <a:ext cx="0" cy="177467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069" name="TextovéPole 2068"/>
          <p:cNvSpPr txBox="1"/>
          <p:nvPr/>
        </p:nvSpPr>
        <p:spPr>
          <a:xfrm>
            <a:off x="5286214" y="2003018"/>
            <a:ext cx="2094098" cy="584775"/>
          </a:xfrm>
          <a:prstGeom prst="rect">
            <a:avLst/>
          </a:prstGeom>
          <a:noFill/>
          <a:ln w="9525">
            <a:solidFill>
              <a:schemeClr val="tx1"/>
            </a:solidFill>
          </a:ln>
        </p:spPr>
        <p:txBody>
          <a:bodyPr wrap="square" rtlCol="0">
            <a:spAutoFit/>
          </a:bodyPr>
          <a:lstStyle/>
          <a:p>
            <a:pPr algn="ctr"/>
            <a:r>
              <a:rPr lang="cs-CZ" sz="1600" b="1" dirty="0" smtClean="0"/>
              <a:t>Hlásič požáru (vysoká citlivost)</a:t>
            </a:r>
            <a:endParaRPr lang="cs-CZ" sz="1600" b="1" dirty="0"/>
          </a:p>
        </p:txBody>
      </p:sp>
      <p:sp>
        <p:nvSpPr>
          <p:cNvPr id="2071" name="Zaoblený obdélník 2070"/>
          <p:cNvSpPr/>
          <p:nvPr/>
        </p:nvSpPr>
        <p:spPr>
          <a:xfrm>
            <a:off x="2462513" y="1871970"/>
            <a:ext cx="2149729" cy="4462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Ústředna EPS</a:t>
            </a:r>
            <a:endParaRPr lang="cs-CZ" b="1" dirty="0"/>
          </a:p>
        </p:txBody>
      </p:sp>
      <p:cxnSp>
        <p:nvCxnSpPr>
          <p:cNvPr id="2073" name="Přímá spojnice se šipkou 2072"/>
          <p:cNvCxnSpPr>
            <a:stCxn id="21" idx="0"/>
            <a:endCxn id="2071" idx="2"/>
          </p:cNvCxnSpPr>
          <p:nvPr/>
        </p:nvCxnSpPr>
        <p:spPr>
          <a:xfrm flipV="1">
            <a:off x="3537378" y="2318196"/>
            <a:ext cx="0" cy="328017"/>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75" name="Pravoúhlá spojnice 2074"/>
          <p:cNvCxnSpPr>
            <a:stCxn id="2069" idx="1"/>
            <a:endCxn id="2071" idx="3"/>
          </p:cNvCxnSpPr>
          <p:nvPr/>
        </p:nvCxnSpPr>
        <p:spPr>
          <a:xfrm rot="10800000">
            <a:off x="4612242" y="2095084"/>
            <a:ext cx="673972" cy="200323"/>
          </a:xfrm>
          <a:prstGeom prst="bentConnector3">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39" name="Přímá spojnice se šipkou 38"/>
          <p:cNvCxnSpPr>
            <a:stCxn id="21" idx="1"/>
            <a:endCxn id="4" idx="3"/>
          </p:cNvCxnSpPr>
          <p:nvPr/>
        </p:nvCxnSpPr>
        <p:spPr>
          <a:xfrm flipH="1">
            <a:off x="2139424" y="2966741"/>
            <a:ext cx="323089" cy="886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51" name="Pravoúhlá spojnice 50"/>
          <p:cNvCxnSpPr/>
          <p:nvPr/>
        </p:nvCxnSpPr>
        <p:spPr>
          <a:xfrm rot="16200000" flipV="1">
            <a:off x="1915236" y="1942526"/>
            <a:ext cx="1098283" cy="326815"/>
          </a:xfrm>
          <a:prstGeom prst="bentConnector3">
            <a:avLst>
              <a:gd name="adj1" fmla="val 20986"/>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5" name="Přímá spojnice se šipkou 54"/>
          <p:cNvCxnSpPr/>
          <p:nvPr/>
        </p:nvCxnSpPr>
        <p:spPr>
          <a:xfrm flipV="1">
            <a:off x="3000624" y="1556791"/>
            <a:ext cx="0" cy="3151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6" name="Obdélník 55"/>
          <p:cNvSpPr/>
          <p:nvPr/>
        </p:nvSpPr>
        <p:spPr>
          <a:xfrm>
            <a:off x="2186902" y="1108401"/>
            <a:ext cx="1967390" cy="4483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signalizace</a:t>
            </a:r>
            <a:endParaRPr lang="cs-CZ" dirty="0"/>
          </a:p>
        </p:txBody>
      </p:sp>
      <p:sp>
        <p:nvSpPr>
          <p:cNvPr id="67" name="Mrak 66"/>
          <p:cNvSpPr/>
          <p:nvPr/>
        </p:nvSpPr>
        <p:spPr>
          <a:xfrm>
            <a:off x="5036304" y="4183468"/>
            <a:ext cx="2778964" cy="678403"/>
          </a:xfrm>
          <a:prstGeom prst="cloud">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err="1" smtClean="0"/>
              <a:t>konc</a:t>
            </a:r>
            <a:r>
              <a:rPr lang="cs-CZ" b="1" dirty="0" smtClean="0"/>
              <a:t>. O</a:t>
            </a:r>
            <a:r>
              <a:rPr lang="cs-CZ" b="1" baseline="-25000" dirty="0" smtClean="0"/>
              <a:t>2</a:t>
            </a:r>
            <a:r>
              <a:rPr lang="cs-CZ" b="1" dirty="0" smtClean="0"/>
              <a:t> 15%</a:t>
            </a:r>
            <a:endParaRPr lang="cs-CZ" b="1" dirty="0"/>
          </a:p>
        </p:txBody>
      </p:sp>
    </p:spTree>
    <p:extLst>
      <p:ext uri="{BB962C8B-B14F-4D97-AF65-F5344CB8AC3E}">
        <p14:creationId xmlns:p14="http://schemas.microsoft.com/office/powerpoint/2010/main" val="119161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060"/>
                                        </p:tgtEl>
                                        <p:attrNameLst>
                                          <p:attrName>style.visibility</p:attrName>
                                        </p:attrNameLst>
                                      </p:cBhvr>
                                      <p:to>
                                        <p:strVal val="visible"/>
                                      </p:to>
                                    </p:set>
                                    <p:animEffect transition="in" filter="fade">
                                      <p:cBhvr>
                                        <p:cTn id="15" dur="500"/>
                                        <p:tgtEl>
                                          <p:spTgt spid="206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058"/>
                                        </p:tgtEl>
                                        <p:attrNameLst>
                                          <p:attrName>style.visibility</p:attrName>
                                        </p:attrNameLst>
                                      </p:cBhvr>
                                      <p:to>
                                        <p:strVal val="visible"/>
                                      </p:to>
                                    </p:set>
                                    <p:animEffect transition="in" filter="fade">
                                      <p:cBhvr>
                                        <p:cTn id="20" dur="500"/>
                                        <p:tgtEl>
                                          <p:spTgt spid="205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fade">
                                      <p:cBhvr>
                                        <p:cTn id="31" dur="500"/>
                                        <p:tgtEl>
                                          <p:spTgt spid="2050"/>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repeatCount="500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repeatCount="5000" fill="hold"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500"/>
                                        <p:tgtEl>
                                          <p:spTgt spid="43"/>
                                        </p:tgtEl>
                                      </p:cBhvr>
                                    </p:animEffect>
                                  </p:childTnLst>
                                </p:cTn>
                              </p:par>
                              <p:par>
                                <p:cTn id="47" presetID="10" presetClass="entr" presetSubtype="0" repeatCount="5000" fill="hold"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66"/>
                                        </p:tgtEl>
                                        <p:attrNameLst>
                                          <p:attrName>style.visibility</p:attrName>
                                        </p:attrNameLst>
                                      </p:cBhvr>
                                      <p:to>
                                        <p:strVal val="visible"/>
                                      </p:to>
                                    </p:set>
                                    <p:animEffect transition="in" filter="fade">
                                      <p:cBhvr>
                                        <p:cTn id="52" dur="500"/>
                                        <p:tgtEl>
                                          <p:spTgt spid="206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500"/>
                                        <p:tgtEl>
                                          <p:spTgt spid="45"/>
                                        </p:tgtEl>
                                      </p:cBhvr>
                                    </p:animEffect>
                                  </p:childTnLst>
                                </p:cTn>
                              </p:par>
                            </p:childTnLst>
                          </p:cTn>
                        </p:par>
                        <p:par>
                          <p:cTn id="59" fill="hold">
                            <p:stCondLst>
                              <p:cond delay="2500"/>
                            </p:stCondLst>
                            <p:childTnLst>
                              <p:par>
                                <p:cTn id="60" presetID="10" presetClass="entr" presetSubtype="0" fill="hold" grpId="0" nodeType="afterEffect">
                                  <p:stCondLst>
                                    <p:cond delay="750"/>
                                  </p:stCondLst>
                                  <p:childTnLst>
                                    <p:set>
                                      <p:cBhvr>
                                        <p:cTn id="61" dur="1" fill="hold">
                                          <p:stCondLst>
                                            <p:cond delay="0"/>
                                          </p:stCondLst>
                                        </p:cTn>
                                        <p:tgtEl>
                                          <p:spTgt spid="67"/>
                                        </p:tgtEl>
                                        <p:attrNameLst>
                                          <p:attrName>style.visibility</p:attrName>
                                        </p:attrNameLst>
                                      </p:cBhvr>
                                      <p:to>
                                        <p:strVal val="visible"/>
                                      </p:to>
                                    </p:set>
                                    <p:animEffect transition="in" filter="fade">
                                      <p:cBhvr>
                                        <p:cTn id="62" dur="500"/>
                                        <p:tgtEl>
                                          <p:spTgt spid="67"/>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2049"/>
                                        </p:tgtEl>
                                        <p:attrNameLst>
                                          <p:attrName>style.visibility</p:attrName>
                                        </p:attrNameLst>
                                      </p:cBhvr>
                                      <p:to>
                                        <p:strVal val="visible"/>
                                      </p:to>
                                    </p:set>
                                    <p:animEffect transition="in" filter="fade">
                                      <p:cBhvr>
                                        <p:cTn id="75" dur="500"/>
                                        <p:tgtEl>
                                          <p:spTgt spid="2049"/>
                                        </p:tgtEl>
                                      </p:cBhvr>
                                    </p:animEffect>
                                  </p:childTnLst>
                                </p:cTn>
                              </p:par>
                              <p:par>
                                <p:cTn id="76" presetID="10" presetClass="entr" presetSubtype="0" fill="hold" nodeType="withEffect">
                                  <p:stCondLst>
                                    <p:cond delay="0"/>
                                  </p:stCondLst>
                                  <p:childTnLst>
                                    <p:set>
                                      <p:cBhvr>
                                        <p:cTn id="77" dur="1" fill="hold">
                                          <p:stCondLst>
                                            <p:cond delay="0"/>
                                          </p:stCondLst>
                                        </p:cTn>
                                        <p:tgtEl>
                                          <p:spTgt spid="2053"/>
                                        </p:tgtEl>
                                        <p:attrNameLst>
                                          <p:attrName>style.visibility</p:attrName>
                                        </p:attrNameLst>
                                      </p:cBhvr>
                                      <p:to>
                                        <p:strVal val="visible"/>
                                      </p:to>
                                    </p:set>
                                    <p:animEffect transition="in" filter="fade">
                                      <p:cBhvr>
                                        <p:cTn id="78" dur="500"/>
                                        <p:tgtEl>
                                          <p:spTgt spid="2053"/>
                                        </p:tgtEl>
                                      </p:cBhvr>
                                    </p:animEffect>
                                  </p:childTnLst>
                                </p:cTn>
                              </p:par>
                              <p:par>
                                <p:cTn id="79" presetID="10" presetClass="entr" presetSubtype="0" fill="hold" nodeType="withEffect">
                                  <p:stCondLst>
                                    <p:cond delay="0"/>
                                  </p:stCondLst>
                                  <p:childTnLst>
                                    <p:set>
                                      <p:cBhvr>
                                        <p:cTn id="80" dur="1" fill="hold">
                                          <p:stCondLst>
                                            <p:cond delay="0"/>
                                          </p:stCondLst>
                                        </p:cTn>
                                        <p:tgtEl>
                                          <p:spTgt spid="2055"/>
                                        </p:tgtEl>
                                        <p:attrNameLst>
                                          <p:attrName>style.visibility</p:attrName>
                                        </p:attrNameLst>
                                      </p:cBhvr>
                                      <p:to>
                                        <p:strVal val="visible"/>
                                      </p:to>
                                    </p:set>
                                    <p:animEffect transition="in" filter="fade">
                                      <p:cBhvr>
                                        <p:cTn id="81" dur="500"/>
                                        <p:tgtEl>
                                          <p:spTgt spid="2055"/>
                                        </p:tgtEl>
                                      </p:cBhvr>
                                    </p:animEffec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fade">
                                      <p:cBhvr>
                                        <p:cTn id="85" dur="500"/>
                                        <p:tgtEl>
                                          <p:spTgt spid="21"/>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2067"/>
                                        </p:tgtEl>
                                        <p:attrNameLst>
                                          <p:attrName>style.visibility</p:attrName>
                                        </p:attrNameLst>
                                      </p:cBhvr>
                                      <p:to>
                                        <p:strVal val="visible"/>
                                      </p:to>
                                    </p:set>
                                    <p:animEffect transition="in" filter="fade">
                                      <p:cBhvr>
                                        <p:cTn id="90" dur="500"/>
                                        <p:tgtEl>
                                          <p:spTgt spid="2067"/>
                                        </p:tgtEl>
                                      </p:cBhvr>
                                    </p:animEffect>
                                  </p:childTnLst>
                                </p:cTn>
                              </p:par>
                              <p:par>
                                <p:cTn id="91" presetID="10" presetClass="entr" presetSubtype="0" fill="hold" nodeType="with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fade">
                                      <p:cBhvr>
                                        <p:cTn id="93" dur="500"/>
                                        <p:tgtEl>
                                          <p:spTgt spid="39"/>
                                        </p:tgtEl>
                                      </p:cBhvr>
                                    </p:animEffect>
                                  </p:childTnLst>
                                </p:cTn>
                              </p:par>
                              <p:par>
                                <p:cTn id="94" presetID="10" presetClass="entr" presetSubtype="0" fill="hold" nodeType="withEffect">
                                  <p:stCondLst>
                                    <p:cond delay="0"/>
                                  </p:stCondLst>
                                  <p:childTnLst>
                                    <p:set>
                                      <p:cBhvr>
                                        <p:cTn id="95" dur="1" fill="hold">
                                          <p:stCondLst>
                                            <p:cond delay="0"/>
                                          </p:stCondLst>
                                        </p:cTn>
                                        <p:tgtEl>
                                          <p:spTgt spid="2073"/>
                                        </p:tgtEl>
                                        <p:attrNameLst>
                                          <p:attrName>style.visibility</p:attrName>
                                        </p:attrNameLst>
                                      </p:cBhvr>
                                      <p:to>
                                        <p:strVal val="visible"/>
                                      </p:to>
                                    </p:set>
                                    <p:animEffect transition="in" filter="fade">
                                      <p:cBhvr>
                                        <p:cTn id="96" dur="500"/>
                                        <p:tgtEl>
                                          <p:spTgt spid="2073"/>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071"/>
                                        </p:tgtEl>
                                        <p:attrNameLst>
                                          <p:attrName>style.visibility</p:attrName>
                                        </p:attrNameLst>
                                      </p:cBhvr>
                                      <p:to>
                                        <p:strVal val="visible"/>
                                      </p:to>
                                    </p:set>
                                    <p:animEffect transition="in" filter="fade">
                                      <p:cBhvr>
                                        <p:cTn id="99" dur="500"/>
                                        <p:tgtEl>
                                          <p:spTgt spid="2071"/>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2069"/>
                                        </p:tgtEl>
                                        <p:attrNameLst>
                                          <p:attrName>style.visibility</p:attrName>
                                        </p:attrNameLst>
                                      </p:cBhvr>
                                      <p:to>
                                        <p:strVal val="visible"/>
                                      </p:to>
                                    </p:set>
                                    <p:animEffect transition="in" filter="fade">
                                      <p:cBhvr>
                                        <p:cTn id="104" dur="500"/>
                                        <p:tgtEl>
                                          <p:spTgt spid="2069"/>
                                        </p:tgtEl>
                                      </p:cBhvr>
                                    </p:animEffect>
                                  </p:childTnLst>
                                </p:cTn>
                              </p:par>
                              <p:par>
                                <p:cTn id="105" presetID="10" presetClass="entr" presetSubtype="0" fill="hold" nodeType="withEffect">
                                  <p:stCondLst>
                                    <p:cond delay="0"/>
                                  </p:stCondLst>
                                  <p:childTnLst>
                                    <p:set>
                                      <p:cBhvr>
                                        <p:cTn id="106" dur="1" fill="hold">
                                          <p:stCondLst>
                                            <p:cond delay="0"/>
                                          </p:stCondLst>
                                        </p:cTn>
                                        <p:tgtEl>
                                          <p:spTgt spid="2075"/>
                                        </p:tgtEl>
                                        <p:attrNameLst>
                                          <p:attrName>style.visibility</p:attrName>
                                        </p:attrNameLst>
                                      </p:cBhvr>
                                      <p:to>
                                        <p:strVal val="visible"/>
                                      </p:to>
                                    </p:set>
                                    <p:animEffect transition="in" filter="fade">
                                      <p:cBhvr>
                                        <p:cTn id="107" dur="500"/>
                                        <p:tgtEl>
                                          <p:spTgt spid="2075"/>
                                        </p:tgtEl>
                                      </p:cBhvr>
                                    </p:animEffect>
                                  </p:childTnLst>
                                </p:cTn>
                              </p:par>
                            </p:childTnLst>
                          </p:cTn>
                        </p:par>
                        <p:par>
                          <p:cTn id="108" fill="hold">
                            <p:stCondLst>
                              <p:cond delay="500"/>
                            </p:stCondLst>
                            <p:childTnLst>
                              <p:par>
                                <p:cTn id="109" presetID="10" presetClass="entr" presetSubtype="0" fill="hold" nodeType="afterEffect">
                                  <p:stCondLst>
                                    <p:cond delay="0"/>
                                  </p:stCondLst>
                                  <p:childTnLst>
                                    <p:set>
                                      <p:cBhvr>
                                        <p:cTn id="110" dur="1" fill="hold">
                                          <p:stCondLst>
                                            <p:cond delay="0"/>
                                          </p:stCondLst>
                                        </p:cTn>
                                        <p:tgtEl>
                                          <p:spTgt spid="51"/>
                                        </p:tgtEl>
                                        <p:attrNameLst>
                                          <p:attrName>style.visibility</p:attrName>
                                        </p:attrNameLst>
                                      </p:cBhvr>
                                      <p:to>
                                        <p:strVal val="visible"/>
                                      </p:to>
                                    </p:set>
                                    <p:animEffect transition="in" filter="fade">
                                      <p:cBhvr>
                                        <p:cTn id="111" dur="500"/>
                                        <p:tgtEl>
                                          <p:spTgt spid="51"/>
                                        </p:tgtEl>
                                      </p:cBhvr>
                                    </p:animEffect>
                                  </p:childTnLst>
                                </p:cTn>
                              </p:par>
                              <p:par>
                                <p:cTn id="112" presetID="10" presetClass="entr" presetSubtype="0" fill="hold" nodeType="withEffect">
                                  <p:stCondLst>
                                    <p:cond delay="0"/>
                                  </p:stCondLst>
                                  <p:childTnLst>
                                    <p:set>
                                      <p:cBhvr>
                                        <p:cTn id="113" dur="1" fill="hold">
                                          <p:stCondLst>
                                            <p:cond delay="0"/>
                                          </p:stCondLst>
                                        </p:cTn>
                                        <p:tgtEl>
                                          <p:spTgt spid="55"/>
                                        </p:tgtEl>
                                        <p:attrNameLst>
                                          <p:attrName>style.visibility</p:attrName>
                                        </p:attrNameLst>
                                      </p:cBhvr>
                                      <p:to>
                                        <p:strVal val="visible"/>
                                      </p:to>
                                    </p:set>
                                    <p:animEffect transition="in" filter="fade">
                                      <p:cBhvr>
                                        <p:cTn id="114" dur="500"/>
                                        <p:tgtEl>
                                          <p:spTgt spid="55"/>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56"/>
                                        </p:tgtEl>
                                        <p:attrNameLst>
                                          <p:attrName>style.visibility</p:attrName>
                                        </p:attrNameLst>
                                      </p:cBhvr>
                                      <p:to>
                                        <p:strVal val="visible"/>
                                      </p:to>
                                    </p:set>
                                    <p:animEffect transition="in" filter="fade">
                                      <p:cBhvr>
                                        <p:cTn id="117" dur="500"/>
                                        <p:tgtEl>
                                          <p:spTgt spid="56"/>
                                        </p:tgtEl>
                                      </p:cBhvr>
                                    </p:animEffect>
                                  </p:childTnLst>
                                </p:cTn>
                              </p:par>
                            </p:childTnLst>
                          </p:cTn>
                        </p:par>
                        <p:par>
                          <p:cTn id="118" fill="hold">
                            <p:stCondLst>
                              <p:cond delay="1000"/>
                            </p:stCondLst>
                            <p:childTnLst>
                              <p:par>
                                <p:cTn id="119" presetID="10" presetClass="entr" presetSubtype="0" fill="hold" grpId="0" nodeType="afterEffect">
                                  <p:stCondLst>
                                    <p:cond delay="0"/>
                                  </p:stCondLst>
                                  <p:childTnLst>
                                    <p:set>
                                      <p:cBhvr>
                                        <p:cTn id="120" dur="1" fill="hold">
                                          <p:stCondLst>
                                            <p:cond delay="0"/>
                                          </p:stCondLst>
                                        </p:cTn>
                                        <p:tgtEl>
                                          <p:spTgt spid="33"/>
                                        </p:tgtEl>
                                        <p:attrNameLst>
                                          <p:attrName>style.visibility</p:attrName>
                                        </p:attrNameLst>
                                      </p:cBhvr>
                                      <p:to>
                                        <p:strVal val="visible"/>
                                      </p:to>
                                    </p:set>
                                    <p:animEffect transition="in" filter="fade">
                                      <p:cBhvr>
                                        <p:cTn id="12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0" grpId="0" animBg="1"/>
      <p:bldP spid="21" grpId="0" animBg="1"/>
      <p:bldP spid="5" grpId="0" animBg="1"/>
      <p:bldP spid="29" grpId="0"/>
      <p:bldP spid="30" grpId="0" animBg="1"/>
      <p:bldP spid="2050" grpId="0"/>
      <p:bldP spid="2060" grpId="0" animBg="1"/>
      <p:bldP spid="2066" grpId="0"/>
      <p:bldP spid="33" grpId="0"/>
      <p:bldP spid="44" grpId="0"/>
      <p:bldP spid="45" grpId="0"/>
      <p:bldP spid="46" grpId="0" animBg="1"/>
      <p:bldP spid="2069" grpId="0" animBg="1"/>
      <p:bldP spid="2071" grpId="0" animBg="1"/>
      <p:bldP spid="56" grpId="0" animBg="1"/>
      <p:bldP spid="6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3672" y="4584721"/>
            <a:ext cx="48768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ovéPole 8"/>
          <p:cNvSpPr txBox="1"/>
          <p:nvPr/>
        </p:nvSpPr>
        <p:spPr>
          <a:xfrm>
            <a:off x="611560" y="2262491"/>
            <a:ext cx="7776864" cy="2677656"/>
          </a:xfrm>
          <a:prstGeom prst="rect">
            <a:avLst/>
          </a:prstGeom>
          <a:noFill/>
        </p:spPr>
        <p:txBody>
          <a:bodyPr wrap="square" rtlCol="0">
            <a:spAutoFit/>
          </a:bodyPr>
          <a:lstStyle/>
          <a:p>
            <a:pPr marL="342900" indent="-342900">
              <a:buFont typeface="Arial" pitchFamily="34" charset="0"/>
              <a:buChar char="•"/>
            </a:pPr>
            <a:r>
              <a:rPr lang="cs-CZ" sz="2400" dirty="0" smtClean="0"/>
              <a:t>Podmínky při sníženém množství kyslíku jsou často přirovnávány k pobytu na horách (15% odpovídá cca 2700m.n.m </a:t>
            </a:r>
            <a:r>
              <a:rPr lang="cs-CZ" sz="2000" baseline="34000" dirty="0" smtClean="0"/>
              <a:t>1)</a:t>
            </a:r>
            <a:r>
              <a:rPr lang="cs-CZ" sz="2400" dirty="0" smtClean="0"/>
              <a:t>)</a:t>
            </a:r>
          </a:p>
          <a:p>
            <a:pPr marL="342900" indent="-342900">
              <a:buFont typeface="Arial" pitchFamily="34" charset="0"/>
              <a:buChar char="•"/>
            </a:pPr>
            <a:r>
              <a:rPr lang="cs-CZ" sz="2400" dirty="0" smtClean="0"/>
              <a:t>Režimový vstup – např. délka pobytu zaměstnanců v prostoru závisí na koncentraci O</a:t>
            </a:r>
            <a:r>
              <a:rPr lang="cs-CZ" sz="2400" baseline="-25000" dirty="0" smtClean="0"/>
              <a:t>2</a:t>
            </a:r>
          </a:p>
          <a:p>
            <a:pPr marL="342900" indent="-342900">
              <a:buFont typeface="Arial" pitchFamily="34" charset="0"/>
              <a:buChar char="•"/>
            </a:pPr>
            <a:r>
              <a:rPr lang="cs-CZ" sz="2400" dirty="0" smtClean="0"/>
              <a:t>Certifikace autorizovanou osobou</a:t>
            </a:r>
          </a:p>
          <a:p>
            <a:r>
              <a:rPr lang="cs-CZ" sz="2400" dirty="0" smtClean="0"/>
              <a:t> </a:t>
            </a:r>
            <a:endParaRPr lang="cs-CZ" sz="2400" dirty="0"/>
          </a:p>
        </p:txBody>
      </p:sp>
      <p:cxnSp>
        <p:nvCxnSpPr>
          <p:cNvPr id="21" name="Přímá spojnice 20"/>
          <p:cNvCxnSpPr/>
          <p:nvPr/>
        </p:nvCxnSpPr>
        <p:spPr>
          <a:xfrm>
            <a:off x="2159732" y="1916832"/>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2" name="Nadpis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Aktivní systémy pro zamezení vzniku požáru</a:t>
            </a:r>
            <a:endParaRPr lang="cs-CZ" dirty="0"/>
          </a:p>
        </p:txBody>
      </p:sp>
      <p:sp>
        <p:nvSpPr>
          <p:cNvPr id="3" name="TextovéPole 2"/>
          <p:cNvSpPr txBox="1"/>
          <p:nvPr/>
        </p:nvSpPr>
        <p:spPr>
          <a:xfrm>
            <a:off x="256382" y="6575446"/>
            <a:ext cx="4243610" cy="276999"/>
          </a:xfrm>
          <a:prstGeom prst="rect">
            <a:avLst/>
          </a:prstGeom>
          <a:noFill/>
        </p:spPr>
        <p:txBody>
          <a:bodyPr wrap="square" rtlCol="0">
            <a:spAutoFit/>
          </a:bodyPr>
          <a:lstStyle/>
          <a:p>
            <a:r>
              <a:rPr lang="cs-CZ" sz="1200" baseline="30000" dirty="0"/>
              <a:t>1)</a:t>
            </a:r>
            <a:r>
              <a:rPr lang="cs-CZ" baseline="30000" dirty="0"/>
              <a:t> </a:t>
            </a:r>
            <a:r>
              <a:rPr lang="cs-CZ" sz="1200" dirty="0"/>
              <a:t>Hodnota dle ICAO - International Civil </a:t>
            </a:r>
            <a:r>
              <a:rPr lang="cs-CZ" sz="1200" dirty="0" err="1"/>
              <a:t>Aviation</a:t>
            </a:r>
            <a:r>
              <a:rPr lang="cs-CZ" sz="1200" dirty="0"/>
              <a:t> </a:t>
            </a:r>
            <a:r>
              <a:rPr lang="cs-CZ" sz="1200" dirty="0" err="1"/>
              <a:t>Organization</a:t>
            </a:r>
            <a:endParaRPr lang="cs-CZ" sz="1200" dirty="0"/>
          </a:p>
        </p:txBody>
      </p:sp>
    </p:spTree>
    <p:extLst>
      <p:ext uri="{BB962C8B-B14F-4D97-AF65-F5344CB8AC3E}">
        <p14:creationId xmlns:p14="http://schemas.microsoft.com/office/powerpoint/2010/main" val="980388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fade">
                                      <p:cBhvr>
                                        <p:cTn id="15" dur="500"/>
                                        <p:tgtEl>
                                          <p:spTgt spid="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fade">
                                      <p:cBhvr>
                                        <p:cTn id="20" dur="500"/>
                                        <p:tgtEl>
                                          <p:spTgt spid="9">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fade">
                                      <p:cBhvr>
                                        <p:cTn id="23"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60648"/>
            <a:ext cx="8496944" cy="633670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3672" y="4584721"/>
            <a:ext cx="48768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1" name="Přímá spojnice 20"/>
          <p:cNvCxnSpPr/>
          <p:nvPr/>
        </p:nvCxnSpPr>
        <p:spPr>
          <a:xfrm>
            <a:off x="2303748" y="2118257"/>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 name="TextovéPole 3"/>
          <p:cNvSpPr txBox="1"/>
          <p:nvPr/>
        </p:nvSpPr>
        <p:spPr>
          <a:xfrm>
            <a:off x="1428087" y="2505670"/>
            <a:ext cx="6480720" cy="923330"/>
          </a:xfrm>
          <a:prstGeom prst="rect">
            <a:avLst/>
          </a:prstGeom>
          <a:noFill/>
        </p:spPr>
        <p:txBody>
          <a:bodyPr wrap="square" rtlCol="0">
            <a:spAutoFit/>
          </a:bodyPr>
          <a:lstStyle/>
          <a:p>
            <a:pPr algn="ctr"/>
            <a:r>
              <a:rPr lang="cs-CZ" sz="5400" dirty="0" smtClean="0"/>
              <a:t>Děkuji za pozornost</a:t>
            </a:r>
            <a:endParaRPr lang="cs-CZ" sz="5400" dirty="0"/>
          </a:p>
        </p:txBody>
      </p:sp>
      <p:cxnSp>
        <p:nvCxnSpPr>
          <p:cNvPr id="11" name="Přímá spojnice 10"/>
          <p:cNvCxnSpPr/>
          <p:nvPr/>
        </p:nvCxnSpPr>
        <p:spPr>
          <a:xfrm>
            <a:off x="2303748" y="4005064"/>
            <a:ext cx="468052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62565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Text Box 7"/>
          <p:cNvSpPr txBox="1">
            <a:spLocks noChangeArrowheads="1"/>
          </p:cNvSpPr>
          <p:nvPr/>
        </p:nvSpPr>
        <p:spPr bwMode="auto">
          <a:xfrm>
            <a:off x="515045" y="339388"/>
            <a:ext cx="8280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cs-CZ" sz="1600" b="1" dirty="0" err="1" smtClean="0"/>
              <a:t>Küpper</a:t>
            </a:r>
            <a:r>
              <a:rPr lang="cs-CZ" sz="1600" b="1" dirty="0" smtClean="0"/>
              <a:t>, </a:t>
            </a:r>
            <a:r>
              <a:rPr lang="cs-CZ" sz="1600" b="1" dirty="0" err="1" smtClean="0"/>
              <a:t>Th</a:t>
            </a:r>
            <a:r>
              <a:rPr lang="cs-CZ" sz="1600" b="1" dirty="0" smtClean="0"/>
              <a:t>. et al.: </a:t>
            </a:r>
            <a:r>
              <a:rPr lang="cs-CZ" sz="1600" dirty="0" smtClean="0"/>
              <a:t>C</a:t>
            </a:r>
            <a:r>
              <a:rPr lang="cs-CZ" sz="1600" i="1" dirty="0" smtClean="0"/>
              <a:t>onsensus </a:t>
            </a:r>
            <a:r>
              <a:rPr lang="cs-CZ" sz="1600" i="1" dirty="0" err="1" smtClean="0"/>
              <a:t>statement</a:t>
            </a:r>
            <a:r>
              <a:rPr lang="cs-CZ" sz="1600" i="1" dirty="0" smtClean="0"/>
              <a:t> </a:t>
            </a:r>
            <a:r>
              <a:rPr lang="cs-CZ" sz="1600" i="1" dirty="0" err="1" smtClean="0"/>
              <a:t>of</a:t>
            </a:r>
            <a:r>
              <a:rPr lang="cs-CZ" sz="1600" i="1" dirty="0" smtClean="0"/>
              <a:t> </a:t>
            </a:r>
            <a:r>
              <a:rPr lang="cs-CZ" sz="1600" i="1" dirty="0" err="1" smtClean="0"/>
              <a:t>the</a:t>
            </a:r>
            <a:r>
              <a:rPr lang="cs-CZ" sz="1600" i="1" dirty="0" smtClean="0"/>
              <a:t> UIAA </a:t>
            </a:r>
            <a:r>
              <a:rPr lang="cs-CZ" sz="1600" i="1" dirty="0" err="1" smtClean="0"/>
              <a:t>medical</a:t>
            </a:r>
            <a:r>
              <a:rPr lang="cs-CZ" sz="1600" i="1" dirty="0" smtClean="0"/>
              <a:t> </a:t>
            </a:r>
            <a:r>
              <a:rPr lang="cs-CZ" sz="1600" i="1" dirty="0" err="1" smtClean="0"/>
              <a:t>commission</a:t>
            </a:r>
            <a:r>
              <a:rPr lang="cs-CZ" sz="1600" dirty="0" smtClean="0"/>
              <a:t>. VOL: 15 </a:t>
            </a:r>
            <a:r>
              <a:rPr lang="cs-CZ" sz="1600" dirty="0" err="1" smtClean="0"/>
              <a:t>Work</a:t>
            </a:r>
            <a:r>
              <a:rPr lang="cs-CZ" sz="1600" dirty="0" smtClean="0"/>
              <a:t> in </a:t>
            </a:r>
            <a:r>
              <a:rPr lang="cs-CZ" sz="1600" dirty="0" err="1" smtClean="0"/>
              <a:t>Hypoxic</a:t>
            </a:r>
            <a:r>
              <a:rPr lang="cs-CZ" sz="1600" dirty="0" smtClean="0"/>
              <a:t> </a:t>
            </a:r>
            <a:r>
              <a:rPr lang="cs-CZ" sz="1600" dirty="0" err="1" smtClean="0"/>
              <a:t>Condition</a:t>
            </a:r>
            <a:r>
              <a:rPr lang="cs-CZ" sz="1600" dirty="0" smtClean="0"/>
              <a:t>. 2009.</a:t>
            </a:r>
            <a:endParaRPr lang="cs-CZ" sz="1600" dirty="0"/>
          </a:p>
        </p:txBody>
      </p:sp>
      <p:sp>
        <p:nvSpPr>
          <p:cNvPr id="100356" name="Text Box 8"/>
          <p:cNvSpPr txBox="1">
            <a:spLocks noChangeArrowheads="1"/>
          </p:cNvSpPr>
          <p:nvPr/>
        </p:nvSpPr>
        <p:spPr bwMode="auto">
          <a:xfrm>
            <a:off x="493923" y="4218813"/>
            <a:ext cx="8280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cs-CZ" sz="1600" b="1" dirty="0"/>
              <a:t>Černý, M.: </a:t>
            </a:r>
            <a:r>
              <a:rPr lang="cs-CZ" sz="1600" i="1" dirty="0"/>
              <a:t>Video detekční požární systém</a:t>
            </a:r>
            <a:r>
              <a:rPr lang="cs-CZ" sz="1600" dirty="0"/>
              <a:t> v kapli Sv. Kříže na SH Karlštejn. Sborník z diskusního semináře, Brno 2010.</a:t>
            </a:r>
          </a:p>
        </p:txBody>
      </p:sp>
      <p:sp>
        <p:nvSpPr>
          <p:cNvPr id="100357" name="Text Box 9"/>
          <p:cNvSpPr txBox="1">
            <a:spLocks noChangeArrowheads="1"/>
          </p:cNvSpPr>
          <p:nvPr/>
        </p:nvSpPr>
        <p:spPr bwMode="auto">
          <a:xfrm>
            <a:off x="492483" y="4941168"/>
            <a:ext cx="8280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cs-CZ" sz="1600" b="1" dirty="0"/>
              <a:t>Nerad, M.: </a:t>
            </a:r>
            <a:r>
              <a:rPr lang="cs-CZ" sz="1600" i="1" dirty="0"/>
              <a:t>Nasávací detektory kouře VESDA při ochraně kulturního dědictví</a:t>
            </a:r>
            <a:r>
              <a:rPr lang="cs-CZ" sz="1600" dirty="0"/>
              <a:t>. Sborník z diskusního semináře, Brno 2010.</a:t>
            </a:r>
          </a:p>
        </p:txBody>
      </p:sp>
      <p:sp>
        <p:nvSpPr>
          <p:cNvPr id="100358" name="Text Box 10"/>
          <p:cNvSpPr txBox="1">
            <a:spLocks noChangeArrowheads="1"/>
          </p:cNvSpPr>
          <p:nvPr/>
        </p:nvSpPr>
        <p:spPr bwMode="auto">
          <a:xfrm>
            <a:off x="497324" y="2252994"/>
            <a:ext cx="8280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cs-CZ" sz="1600" b="1" dirty="0" smtClean="0"/>
              <a:t>Stahl, P.: </a:t>
            </a:r>
            <a:r>
              <a:rPr lang="en-US" sz="1600" i="1" dirty="0"/>
              <a:t>Fire prevention by oxygen reduction</a:t>
            </a:r>
            <a:r>
              <a:rPr lang="cs-CZ" sz="1600" i="1" dirty="0" smtClean="0"/>
              <a:t>.</a:t>
            </a:r>
            <a:r>
              <a:rPr lang="cs-CZ" sz="1600" dirty="0" smtClean="0"/>
              <a:t> </a:t>
            </a:r>
            <a:r>
              <a:rPr lang="cs-CZ" sz="1600" dirty="0"/>
              <a:t>Sborník </a:t>
            </a:r>
            <a:r>
              <a:rPr lang="cs-CZ" sz="1600" dirty="0" smtClean="0"/>
              <a:t>přednášek </a:t>
            </a:r>
            <a:r>
              <a:rPr lang="cs-CZ" sz="1600" dirty="0"/>
              <a:t>XIX. ročníku mezinárodní </a:t>
            </a:r>
            <a:r>
              <a:rPr lang="cs-CZ" sz="1600" dirty="0" smtClean="0"/>
              <a:t>konference Požární ochrana 2010. Ostrava </a:t>
            </a:r>
            <a:r>
              <a:rPr lang="cs-CZ" sz="1600" dirty="0"/>
              <a:t>2010.</a:t>
            </a:r>
          </a:p>
        </p:txBody>
      </p:sp>
      <p:sp>
        <p:nvSpPr>
          <p:cNvPr id="100360" name="Text Box 12"/>
          <p:cNvSpPr txBox="1">
            <a:spLocks noChangeArrowheads="1"/>
          </p:cNvSpPr>
          <p:nvPr/>
        </p:nvSpPr>
        <p:spPr bwMode="auto">
          <a:xfrm>
            <a:off x="515045" y="5538992"/>
            <a:ext cx="8280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cs-CZ" sz="1600" b="1" dirty="0"/>
              <a:t>Zelinger, J.: </a:t>
            </a:r>
            <a:r>
              <a:rPr lang="cs-CZ" sz="1600" i="1" dirty="0"/>
              <a:t>Požární bezpečnost dřevěných staveb, které jsou kulturním dědictvím.</a:t>
            </a:r>
            <a:r>
              <a:rPr lang="cs-CZ" sz="1600" b="1" dirty="0"/>
              <a:t> </a:t>
            </a:r>
            <a:r>
              <a:rPr lang="cs-CZ" sz="1600" i="1" dirty="0"/>
              <a:t>MINISTERSTVO VNITRA GŘ HZS ČR, PRAHA 2009.</a:t>
            </a:r>
          </a:p>
        </p:txBody>
      </p:sp>
      <p:sp>
        <p:nvSpPr>
          <p:cNvPr id="2" name="TextovéPole 1"/>
          <p:cNvSpPr txBox="1"/>
          <p:nvPr/>
        </p:nvSpPr>
        <p:spPr>
          <a:xfrm>
            <a:off x="523072" y="2972747"/>
            <a:ext cx="8280400" cy="1200329"/>
          </a:xfrm>
          <a:prstGeom prst="rect">
            <a:avLst/>
          </a:prstGeom>
          <a:noFill/>
        </p:spPr>
        <p:txBody>
          <a:bodyPr wrap="square" rtlCol="0">
            <a:spAutoFit/>
          </a:bodyPr>
          <a:lstStyle/>
          <a:p>
            <a:r>
              <a:rPr lang="cs-CZ" b="1" dirty="0" smtClean="0"/>
              <a:t>Kopová, Š. </a:t>
            </a:r>
            <a:r>
              <a:rPr lang="cs-CZ" i="1" dirty="0"/>
              <a:t>: Snížený obsah kyslíku v pracovním prostředí a jeho vliv na zdraví </a:t>
            </a:r>
            <a:r>
              <a:rPr lang="cs-CZ" i="1" dirty="0" smtClean="0"/>
              <a:t>zaměstnanců.</a:t>
            </a:r>
            <a:r>
              <a:rPr lang="cs-CZ" dirty="0" smtClean="0"/>
              <a:t> 2012. </a:t>
            </a:r>
            <a:r>
              <a:rPr lang="cs-CZ" dirty="0" smtClean="0">
                <a:sym typeface="Symbol"/>
              </a:rPr>
              <a:t></a:t>
            </a:r>
            <a:r>
              <a:rPr lang="cs-CZ" dirty="0" smtClean="0"/>
              <a:t>citováno 20. 5. 2013</a:t>
            </a:r>
            <a:r>
              <a:rPr lang="cs-CZ" dirty="0" smtClean="0">
                <a:sym typeface="Symbol"/>
              </a:rPr>
              <a:t></a:t>
            </a:r>
            <a:r>
              <a:rPr lang="cs-CZ" dirty="0" smtClean="0"/>
              <a:t>. Dostupné z WWW: </a:t>
            </a:r>
            <a:r>
              <a:rPr lang="cs-CZ" dirty="0">
                <a:sym typeface="Symbol"/>
              </a:rPr>
              <a:t>http://www.khsstc.cz/dokumenty/snizeny-obsah-kysliku-v-pracovnim-prostredi-a-jeho-vliv-na-zdravi-zamestnancu-2346_2346_44_1.html</a:t>
            </a:r>
            <a:endParaRPr lang="cs-CZ" dirty="0"/>
          </a:p>
        </p:txBody>
      </p:sp>
      <p:sp>
        <p:nvSpPr>
          <p:cNvPr id="3" name="TextovéPole 2"/>
          <p:cNvSpPr txBox="1"/>
          <p:nvPr/>
        </p:nvSpPr>
        <p:spPr>
          <a:xfrm>
            <a:off x="497324" y="1041459"/>
            <a:ext cx="8065145" cy="1200329"/>
          </a:xfrm>
          <a:prstGeom prst="rect">
            <a:avLst/>
          </a:prstGeom>
          <a:noFill/>
        </p:spPr>
        <p:txBody>
          <a:bodyPr wrap="square" rtlCol="0">
            <a:spAutoFit/>
          </a:bodyPr>
          <a:lstStyle/>
          <a:p>
            <a:r>
              <a:rPr lang="cs-CZ" b="1" dirty="0" err="1" smtClean="0"/>
              <a:t>Brandschutzspezial</a:t>
            </a:r>
            <a:r>
              <a:rPr lang="cs-CZ" b="1" dirty="0" smtClean="0"/>
              <a:t>:</a:t>
            </a:r>
            <a:r>
              <a:rPr lang="cs-CZ" dirty="0" smtClean="0"/>
              <a:t> </a:t>
            </a:r>
            <a:r>
              <a:rPr lang="cs-CZ" i="1" dirty="0" smtClean="0"/>
              <a:t>Archive - </a:t>
            </a:r>
            <a:r>
              <a:rPr lang="cs-CZ" i="1" dirty="0" err="1" smtClean="0"/>
              <a:t>Bibliotheken</a:t>
            </a:r>
            <a:r>
              <a:rPr lang="cs-CZ" i="1" dirty="0" smtClean="0"/>
              <a:t>- </a:t>
            </a:r>
            <a:r>
              <a:rPr lang="cs-CZ" i="1" dirty="0" err="1"/>
              <a:t>Museen</a:t>
            </a:r>
            <a:r>
              <a:rPr lang="cs-CZ" i="1" dirty="0"/>
              <a:t> </a:t>
            </a:r>
            <a:r>
              <a:rPr lang="cs-CZ" i="1" dirty="0" smtClean="0"/>
              <a:t>– </a:t>
            </a:r>
            <a:r>
              <a:rPr lang="cs-CZ" i="1" dirty="0" err="1" smtClean="0"/>
              <a:t>Denkmäler</a:t>
            </a:r>
            <a:r>
              <a:rPr lang="cs-CZ" dirty="0" smtClean="0"/>
              <a:t>.  </a:t>
            </a:r>
            <a:r>
              <a:rPr lang="cs-CZ" dirty="0" err="1" smtClean="0"/>
              <a:t>bvfa</a:t>
            </a:r>
            <a:r>
              <a:rPr lang="cs-CZ" dirty="0" smtClean="0"/>
              <a:t>. 2010 </a:t>
            </a:r>
            <a:r>
              <a:rPr lang="cs-CZ" dirty="0">
                <a:sym typeface="Symbol"/>
              </a:rPr>
              <a:t></a:t>
            </a:r>
            <a:r>
              <a:rPr lang="cs-CZ" dirty="0"/>
              <a:t>citováno </a:t>
            </a:r>
            <a:r>
              <a:rPr lang="cs-CZ" dirty="0" smtClean="0"/>
              <a:t>15. </a:t>
            </a:r>
            <a:r>
              <a:rPr lang="cs-CZ" dirty="0"/>
              <a:t>5. 2013</a:t>
            </a:r>
            <a:r>
              <a:rPr lang="cs-CZ" dirty="0">
                <a:sym typeface="Symbol"/>
              </a:rPr>
              <a:t></a:t>
            </a:r>
            <a:r>
              <a:rPr lang="cs-CZ" dirty="0"/>
              <a:t>. Dostupné z WWW: </a:t>
            </a:r>
            <a:r>
              <a:rPr lang="cs-CZ" dirty="0">
                <a:sym typeface="Symbol"/>
              </a:rPr>
              <a:t>http://www.bvfa.de/de/140/publikationen/brandschutz-spezial/archive-bibliotheken-museen-denkmaeler/</a:t>
            </a:r>
            <a:endParaRPr lang="cs-CZ" dirty="0"/>
          </a:p>
        </p:txBody>
      </p:sp>
      <p:sp>
        <p:nvSpPr>
          <p:cNvPr id="4" name="TextovéPole 3"/>
          <p:cNvSpPr txBox="1"/>
          <p:nvPr/>
        </p:nvSpPr>
        <p:spPr>
          <a:xfrm>
            <a:off x="515045" y="6206571"/>
            <a:ext cx="7898175" cy="369332"/>
          </a:xfrm>
          <a:prstGeom prst="rect">
            <a:avLst/>
          </a:prstGeom>
          <a:noFill/>
        </p:spPr>
        <p:txBody>
          <a:bodyPr wrap="square" rtlCol="0">
            <a:spAutoFit/>
          </a:bodyPr>
          <a:lstStyle/>
          <a:p>
            <a:r>
              <a:rPr lang="cs-CZ" b="1" dirty="0" smtClean="0"/>
              <a:t>Firemní materiály </a:t>
            </a:r>
            <a:r>
              <a:rPr lang="cs-CZ" dirty="0" smtClean="0"/>
              <a:t>dostupné z www.wagner.de</a:t>
            </a:r>
            <a:endParaRPr lang="cs-CZ" dirty="0"/>
          </a:p>
        </p:txBody>
      </p:sp>
      <p:sp>
        <p:nvSpPr>
          <p:cNvPr id="12" name="TextovéPole 11"/>
          <p:cNvSpPr txBox="1"/>
          <p:nvPr/>
        </p:nvSpPr>
        <p:spPr>
          <a:xfrm>
            <a:off x="2987968" y="6296"/>
            <a:ext cx="2952328" cy="400110"/>
          </a:xfrm>
          <a:prstGeom prst="rect">
            <a:avLst/>
          </a:prstGeom>
          <a:noFill/>
        </p:spPr>
        <p:txBody>
          <a:bodyPr wrap="square" rtlCol="0">
            <a:spAutoFit/>
          </a:bodyPr>
          <a:lstStyle/>
          <a:p>
            <a:pPr algn="ctr"/>
            <a:r>
              <a:rPr lang="cs-CZ" sz="2000" b="1" u="sng" dirty="0" smtClean="0"/>
              <a:t>Zdroje</a:t>
            </a:r>
            <a:endParaRPr lang="cs-CZ" sz="2000" b="1" u="sng" dirty="0"/>
          </a:p>
        </p:txBody>
      </p:sp>
    </p:spTree>
    <p:extLst>
      <p:ext uri="{BB962C8B-B14F-4D97-AF65-F5344CB8AC3E}">
        <p14:creationId xmlns:p14="http://schemas.microsoft.com/office/powerpoint/2010/main" val="304246813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9293125d838590a395f44bf61402bf31cdd7d28"/>
</p:tagLst>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2437</TotalTime>
  <Words>2544</Words>
  <Application>Microsoft Office PowerPoint</Application>
  <PresentationFormat>Předvádění na obrazovce (4:3)</PresentationFormat>
  <Paragraphs>144</Paragraphs>
  <Slides>22</Slides>
  <Notes>22</Notes>
  <HiddenSlides>0</HiddenSlides>
  <MMClips>0</MMClips>
  <ScaleCrop>false</ScaleCrop>
  <HeadingPairs>
    <vt:vector size="4" baseType="variant">
      <vt:variant>
        <vt:lpstr>Motiv</vt:lpstr>
      </vt:variant>
      <vt:variant>
        <vt:i4>1</vt:i4>
      </vt:variant>
      <vt:variant>
        <vt:lpstr>Nadpisy snímků</vt:lpstr>
      </vt:variant>
      <vt:variant>
        <vt:i4>22</vt:i4>
      </vt:variant>
    </vt:vector>
  </HeadingPairs>
  <TitlesOfParts>
    <vt:vector size="23" baseType="lpstr">
      <vt:lpstr>Motiv systému Office</vt:lpstr>
      <vt:lpstr>Aktivní požární prevence památkových objektů</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Aktivní požární prevence u památkově chráněných budov</dc:title>
  <dc:creator>Ing. Marek Hütter</dc:creator>
  <cp:lastModifiedBy>Ing. Marek Hütter</cp:lastModifiedBy>
  <cp:revision>146</cp:revision>
  <cp:lastPrinted>2013-05-20T06:24:16Z</cp:lastPrinted>
  <dcterms:created xsi:type="dcterms:W3CDTF">2013-03-26T08:14:46Z</dcterms:created>
  <dcterms:modified xsi:type="dcterms:W3CDTF">2013-05-20T12:35:58Z</dcterms:modified>
</cp:coreProperties>
</file>